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7" r:id="rId2"/>
    <p:sldId id="271" r:id="rId3"/>
    <p:sldId id="262" r:id="rId4"/>
    <p:sldId id="272" r:id="rId5"/>
    <p:sldId id="308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309" r:id="rId19"/>
    <p:sldId id="286" r:id="rId20"/>
    <p:sldId id="287" r:id="rId21"/>
    <p:sldId id="288" r:id="rId22"/>
    <p:sldId id="290" r:id="rId23"/>
    <p:sldId id="291" r:id="rId24"/>
    <p:sldId id="292" r:id="rId25"/>
    <p:sldId id="293" r:id="rId26"/>
    <p:sldId id="294" r:id="rId27"/>
    <p:sldId id="295" r:id="rId28"/>
    <p:sldId id="314" r:id="rId29"/>
    <p:sldId id="315" r:id="rId30"/>
    <p:sldId id="310" r:id="rId31"/>
    <p:sldId id="296" r:id="rId32"/>
    <p:sldId id="311" r:id="rId33"/>
    <p:sldId id="316" r:id="rId34"/>
    <p:sldId id="304" r:id="rId35"/>
    <p:sldId id="306" r:id="rId36"/>
    <p:sldId id="269" r:id="rId37"/>
    <p:sldId id="305" r:id="rId38"/>
    <p:sldId id="319" r:id="rId39"/>
    <p:sldId id="317" r:id="rId40"/>
    <p:sldId id="318" r:id="rId41"/>
    <p:sldId id="312" r:id="rId42"/>
    <p:sldId id="301" r:id="rId43"/>
    <p:sldId id="302" r:id="rId44"/>
    <p:sldId id="303" r:id="rId45"/>
    <p:sldId id="313" r:id="rId46"/>
    <p:sldId id="300" r:id="rId47"/>
    <p:sldId id="307" r:id="rId48"/>
    <p:sldId id="270" r:id="rId49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7"/>
    <a:srgbClr val="0F3773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EAE96-C7B4-46DF-8F9C-F07AA40FA19C}" type="datetimeFigureOut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33235-BC4A-4416-8841-78A2571298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7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33235-BC4A-4416-8841-78A25712984A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816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34AE-2E37-4BB8-B1E6-DE8E76F23835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81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A188D-BC3A-4926-8BBC-60726140CE2D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25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2F82-349D-4F98-86F3-57E827524B06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91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5954-516B-4331-BA7F-693E0DC3B8CD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4EE87ABF-51AD-4F48-BF86-0CECB73EA4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3725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CF833-EAA7-43E8-B07D-9690F15F0538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75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6F74-6EA7-42E7-8283-CDBE1584B21E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20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6DB6B-7BD7-419C-A2A7-29A7D38032CB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727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B19F-8C13-4B17-91A3-42C96E9B43DA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06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30A5-2588-4D90-B1C8-40FCBB7EB4A0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927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4CC5-B54D-450C-81E4-C6D1602AA390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10EEC-1541-4CFD-A8A6-75731261D821}" type="datetime1">
              <a:rPr kumimoji="1" lang="ja-JP" altLang="en-US" smtClean="0"/>
              <a:t>2019/4/24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585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</p:txBody>
      </p:sp>
      <p:pic>
        <p:nvPicPr>
          <p:cNvPr id="9" name="Picture 3" descr="D:\Users\ysasaoka\Desktop\QUICKニュース解析\QUICK_新ロゴ\QUICK_Logo_S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158409"/>
            <a:ext cx="18161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/>
          <p:cNvSpPr txBox="1"/>
          <p:nvPr userDrawn="1"/>
        </p:nvSpPr>
        <p:spPr>
          <a:xfrm>
            <a:off x="1159631" y="6599992"/>
            <a:ext cx="7183057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en-US" altLang="ja-JP" sz="1200" b="0" dirty="0" smtClean="0">
                <a:solidFill>
                  <a:srgbClr val="003B77"/>
                </a:solidFill>
                <a:latin typeface="源ノ角ゴシック JP" panose="020B0500000000000000" pitchFamily="34" charset="-128"/>
                <a:ea typeface="源ノ角ゴシック JP" panose="020B0500000000000000" pitchFamily="34" charset="-128"/>
                <a:cs typeface="メイリオ" panose="020B0604030504040204" pitchFamily="50" charset="-128"/>
              </a:rPr>
              <a:t>Copyright©</a:t>
            </a:r>
            <a:r>
              <a:rPr kumimoji="1" lang="ja-JP" altLang="en-US" sz="1200" b="0" baseline="0" dirty="0" smtClean="0">
                <a:solidFill>
                  <a:srgbClr val="003B77"/>
                </a:solidFill>
                <a:latin typeface="源ノ角ゴシック JP" panose="020B0500000000000000" pitchFamily="34" charset="-128"/>
                <a:ea typeface="源ノ角ゴシック JP" panose="020B0500000000000000" pitchFamily="34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200" b="0" baseline="0" dirty="0" smtClean="0">
                <a:solidFill>
                  <a:srgbClr val="003B77"/>
                </a:solidFill>
                <a:latin typeface="源ノ角ゴシック JP" panose="020B0500000000000000" pitchFamily="34" charset="-128"/>
                <a:ea typeface="源ノ角ゴシック JP" panose="020B0500000000000000" pitchFamily="34" charset="-128"/>
                <a:cs typeface="メイリオ" panose="020B0604030504040204" pitchFamily="50" charset="-128"/>
              </a:rPr>
              <a:t>QUICK corp., and Nikkei Financial Technology Research Institute, Inc. All rights reserved. </a:t>
            </a:r>
            <a:endParaRPr kumimoji="1" lang="ja-JP" altLang="en-US" sz="1200" b="0" dirty="0">
              <a:solidFill>
                <a:srgbClr val="003B77"/>
              </a:solidFill>
              <a:latin typeface="源ノ角ゴシック JP" panose="020B0500000000000000" pitchFamily="34" charset="-128"/>
              <a:ea typeface="源ノ角ゴシック JP" panose="020B0500000000000000" pitchFamily="34" charset="-128"/>
              <a:cs typeface="メイリオ" panose="020B0604030504040204" pitchFamily="50" charset="-128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9FEA3-B318-4683-8116-CFA7E8924A17}" type="datetime1">
              <a:rPr kumimoji="1" lang="ja-JP" altLang="en-US" smtClean="0"/>
              <a:t>2019/4/26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48264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4EE87ABF-51AD-4F48-BF86-0CECB73EA4A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2816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000" b="1" u="sng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b="1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QUICK 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 Analysis 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File 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Service Specification 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Manual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80384" y="4890646"/>
            <a:ext cx="40324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Update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 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May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1, </a:t>
            </a:r>
            <a:r>
              <a:rPr lang="en-US" altLang="ja-JP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2019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67544" y="5744289"/>
            <a:ext cx="82089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1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specifications are as of the update date. Specifications are subject to change without notice</a:t>
            </a:r>
            <a:r>
              <a:rPr lang="en-US" altLang="ja-JP" sz="1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1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154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News_ID_ND_Original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04453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News_ID_ND_Original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  50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 ID given by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QUICK Corp.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ASFS1500C15082012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HMB9132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News_ID_ND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89218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News_ID_ND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yyyymmdd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**********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11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 ID given by QUICK News Analysis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201208150009H002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2014073000015002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Headline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159931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Headline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 in English version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256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headline of the news. 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Only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provided in Japanese version.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&lt;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日経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ＧＷ、ガソリン価格安め　首都圏の激戦区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120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円台も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&lt;NQN&gt;◇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＜東証＞コマツが反発　米株高で押し目買い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｢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自動建機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は反応薄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News_Service_Name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08212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News_Service_Name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  40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13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 of the company providing the news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001:Nikkei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Inc.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002:QUICK Corp.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001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002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News_Source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2013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News_Source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  40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14</a:t>
            </a:fld>
            <a:endParaRPr kumimoji="1" lang="ja-JP" alt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693569"/>
              </p:ext>
            </p:extLst>
          </p:nvPr>
        </p:nvGraphicFramePr>
        <p:xfrm>
          <a:off x="5961071" y="3740582"/>
          <a:ext cx="2709963" cy="2712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138"/>
                <a:gridCol w="1086412"/>
                <a:gridCol w="1340413"/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News_Source</a:t>
                      </a:r>
                      <a:endParaRPr lang="en-US" altLang="ja-JP" sz="1050" b="1" u="none" strike="noStrike" dirty="0" smtClean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Japanese ver.</a:t>
                      </a:r>
                    </a:p>
                  </a:txBody>
                  <a:tcPr marL="36000" marR="36000" marT="36000" marB="3600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News_Source</a:t>
                      </a:r>
                      <a:endParaRPr lang="en-US" altLang="ja-JP" sz="1050" b="1" u="none" strike="noStrike" dirty="0" smtClean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English ver.</a:t>
                      </a:r>
                    </a:p>
                  </a:txBody>
                  <a:tcPr marL="36000" marR="36000" marT="36000" marB="36000" anchor="ctr">
                    <a:solidFill>
                      <a:srgbClr val="0F377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ＮＱＮ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NQN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ＱＢＲ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QBR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ＱＥＣ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QEC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ＱＵＩＣＫ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QUICK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Ｒ＆Ｉ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R&amp;I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ＴＥＣＨ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TECH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財務省</a:t>
                      </a:r>
                      <a:endParaRPr lang="en-US" altLang="ja-JP" sz="105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Ministry of Finance</a:t>
                      </a: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日銀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Bank of Japan</a:t>
                      </a: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日経</a:t>
                      </a:r>
                      <a:endParaRPr lang="en-US" altLang="ja-JP" sz="105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NIKKEI</a:t>
                      </a:r>
                    </a:p>
                  </a:txBody>
                  <a:tcPr marL="36000" marR="36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発表</a:t>
                      </a:r>
                      <a:endParaRPr lang="en-US" altLang="ja-JP" sz="105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Press Release</a:t>
                      </a: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6156176" y="3356992"/>
            <a:ext cx="21804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Appended table </a:t>
            </a:r>
            <a:r>
              <a:rPr lang="en-US" altLang="ja-JP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A-9</a:t>
            </a:r>
            <a:endParaRPr kumimoji="1" lang="ja-JP" altLang="en-US" sz="16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7544" y="3806009"/>
            <a:ext cx="53285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source of the news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Appended table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A-9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). 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heading "&lt;&gt;" of "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No.7 Headline"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matches this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field ("Headline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is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provided only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 Japanese version).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NIKKEI	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&lt;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日経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ＧＷ、ガソリン価格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安め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NQN	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 &lt;NQN&gt;◇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＜東証＞コマツが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反発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Important_News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76178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Important_News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1(yes),0(no)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Indicates the presence or absence of an important indicator category designated by QUICK.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Currently all will be 0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Total_Words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08333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Total_Words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16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Represents the number of words in the news text.</a:t>
            </a:r>
          </a:p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value may change due to the update of the word registration dictionary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</a:p>
          <a:p>
            <a:pPr fontAlgn="ctr"/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767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306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Total_Sentences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75890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Total_Sentences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number of sentences in the news text.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Match the number of punctuation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marks ("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")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 the text.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It is 0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when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there is no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text (</a:t>
            </a:r>
            <a:r>
              <a:rPr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Headline only news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).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38</a:t>
            </a: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B. Company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 related to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98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Company </a:t>
            </a:r>
            <a:r>
              <a:rPr lang="en-US" altLang="ja-JP" dirty="0" smtClean="0"/>
              <a:t>Code(ND)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814801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 Code(ND)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JP*****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501211"/>
            <a:ext cx="82089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company code for QUICK news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analysis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about the company that is presumed to be most relevant to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(The company with the largest "No.5 </a:t>
            </a:r>
            <a:r>
              <a:rPr lang="en-US" altLang="ja-JP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").</a:t>
            </a: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At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time of becoming a wholly-owned subsidiary or a merger, etc., we assign a corporate code in consideration of the continuity of the company based on our own judgment.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format is "JP" + 5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digits.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JP11874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JP11586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Table </a:t>
            </a:r>
            <a:r>
              <a:rPr lang="en-US" altLang="ja-JP" dirty="0"/>
              <a:t>of </a:t>
            </a:r>
            <a:r>
              <a:rPr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u="sng" dirty="0" smtClean="0"/>
              <a:t>List </a:t>
            </a:r>
            <a:r>
              <a:rPr lang="en-US" altLang="ja-JP" u="sng" dirty="0"/>
              <a:t>of </a:t>
            </a:r>
            <a:r>
              <a:rPr lang="en-US" altLang="ja-JP" u="sng" dirty="0" smtClean="0"/>
              <a:t>Items				P.3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kumimoji="1" lang="en-US" altLang="ja-JP" u="sng" dirty="0" smtClean="0"/>
              <a:t>A</a:t>
            </a:r>
            <a:r>
              <a:rPr kumimoji="1" lang="en-US" altLang="ja-JP" u="sng" dirty="0" smtClean="0"/>
              <a:t>.</a:t>
            </a:r>
            <a:r>
              <a:rPr lang="ja-JP" altLang="en-US" u="sng" dirty="0"/>
              <a:t> </a:t>
            </a:r>
            <a:r>
              <a:rPr kumimoji="1" lang="en-US" altLang="ja-JP" u="sng" dirty="0" smtClean="0"/>
              <a:t>Attribute			P.5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lang="en-US" altLang="ja-JP" u="sng" dirty="0" smtClean="0"/>
              <a:t>B</a:t>
            </a:r>
            <a:r>
              <a:rPr lang="en-US" altLang="ja-JP" u="sng" dirty="0" smtClean="0"/>
              <a:t>.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Company			P.18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lang="en-US" altLang="ja-JP" u="sng" dirty="0" smtClean="0"/>
              <a:t>C</a:t>
            </a:r>
            <a:r>
              <a:rPr lang="en-US" altLang="ja-JP" u="sng" dirty="0" smtClean="0"/>
              <a:t>.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Person			P.30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lang="en-US" altLang="ja-JP" u="sng" dirty="0" smtClean="0"/>
              <a:t>D</a:t>
            </a:r>
            <a:r>
              <a:rPr lang="en-US" altLang="ja-JP" u="sng" dirty="0" smtClean="0"/>
              <a:t>.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Category			P.32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lang="en-US" altLang="ja-JP" u="sng" dirty="0" smtClean="0"/>
              <a:t>E</a:t>
            </a:r>
            <a:r>
              <a:rPr lang="en-US" altLang="ja-JP" u="sng" dirty="0" smtClean="0"/>
              <a:t>.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Evaluate			P.41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Category </a:t>
            </a:r>
            <a:r>
              <a:rPr lang="en-US" altLang="ja-JP" u="sng" dirty="0" smtClean="0"/>
              <a:t>G</a:t>
            </a:r>
            <a:r>
              <a:rPr lang="en-US" altLang="ja-JP" u="sng" dirty="0" smtClean="0"/>
              <a:t>.</a:t>
            </a:r>
            <a:r>
              <a:rPr lang="ja-JP" altLang="en-US" u="sng" dirty="0" smtClean="0"/>
              <a:t> </a:t>
            </a:r>
            <a:r>
              <a:rPr lang="en-US" altLang="ja-JP" u="sng" dirty="0" smtClean="0"/>
              <a:t>Keyword			P.45</a:t>
            </a:r>
          </a:p>
          <a:p>
            <a:pPr marL="0" indent="0">
              <a:buNone/>
            </a:pPr>
            <a:endParaRPr lang="en-US" altLang="ja-JP" u="sng" dirty="0" smtClean="0"/>
          </a:p>
          <a:p>
            <a:pPr marL="0" indent="0">
              <a:buNone/>
            </a:pPr>
            <a:r>
              <a:rPr lang="en-US" altLang="ja-JP" u="sng" dirty="0" smtClean="0"/>
              <a:t>Contact Information</a:t>
            </a:r>
            <a:r>
              <a:rPr lang="en-US" altLang="ja-JP" u="sng" dirty="0" smtClean="0"/>
              <a:t>			P.48</a:t>
            </a:r>
          </a:p>
          <a:p>
            <a:pPr marL="0" indent="0">
              <a:buNone/>
            </a:pPr>
            <a:endParaRPr kumimoji="1" lang="ja-JP" altLang="en-US" sz="140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635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Company_Code</a:t>
            </a:r>
            <a:r>
              <a:rPr lang="en-US" altLang="ja-JP" dirty="0"/>
              <a:t>(TSE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788634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Company_Code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(TSE)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501008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four-digit security code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(by </a:t>
            </a:r>
            <a:r>
              <a:rPr lang="en-US" altLang="ja-JP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TSE:Tokyo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Stock Exchange) for the company estimated to be most relevant to the news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(The company with the largest "No.5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").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At the time of becoming a wholly-owned subsidiary or a merger, etc., we assign a corporate code in consideration of the continuity of the company based on our own judgment.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5020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6301</a:t>
            </a: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Company_Name_J</a:t>
            </a:r>
            <a:endParaRPr lang="zh-TW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600544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Company_Name_J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 in English version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255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It is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company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name excluding the name of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juridical personality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such as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“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株式会社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“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about the company presumed to be most relevant to the news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Only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provided in Japanese version.</a:t>
            </a: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ＪＸホールディングス	</a:t>
            </a: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小松製作所</a:t>
            </a: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Company_Name_E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85348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Company_Name_E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255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It is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English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 name excluding the name of the juridical personality such as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“Co., Ltd“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about the company presumed to be most relevant to the news.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version	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ＪＸ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ＨＯＬＤＩＮＧＳ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English version	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JX HOLDINGS</a:t>
            </a:r>
            <a:endParaRPr lang="zh-TW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full-width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ＫＯＭＡＴＳＵ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half-width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KOMATSU</a:t>
            </a:r>
            <a:endParaRPr lang="zh-TW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Company_Relevance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64918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Company_Relevance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(0 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100):(0 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100):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:(0 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～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100)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values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of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relevance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between the news and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companies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that appear in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news. 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full score is 100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order matches "No.8 No.9 </a:t>
            </a:r>
            <a:r>
              <a:rPr lang="en-US" altLang="ja-JP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Company_IDs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".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100	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There is only one company estimated and the highest degree of 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        relevance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to the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news.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10:10:10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There are three companies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estimated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and their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relevance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to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       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is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equal 10.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First_Mention_Headline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04327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First_Mention_Headline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200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1(yes),0(no)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24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Indicates whether companies related to news have been estimated in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headline. </a:t>
            </a: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order matches "No.8 No.9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Company_IDs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Headline 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”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&lt;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日経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ＧＷ、ガソリン価格・・・・”　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Headline 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”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&lt;NQN&gt;◇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＜東証＞ </a:t>
            </a:r>
            <a:r>
              <a:rPr lang="ja-JP" altLang="en-US" sz="1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コマツ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が・・・・”</a:t>
            </a: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Number_of_Companies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166453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Number_of_Companies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企業数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25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number of companies estimated in the news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Company_IDs</a:t>
            </a:r>
            <a:r>
              <a:rPr lang="en-US" altLang="ja-JP" dirty="0"/>
              <a:t>(ND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4921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(ND)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800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26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of company codes defined in QUICK News Analysis estimated in News. 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order matches "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No.5 </a:t>
            </a:r>
            <a:r>
              <a:rPr lang="en-US" altLang="ja-JP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".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JP11874:JP11359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JP11586</a:t>
            </a: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Company_IDs</a:t>
            </a:r>
            <a:r>
              <a:rPr lang="en-US" altLang="ja-JP" dirty="0" smtClean="0"/>
              <a:t>(TSE)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54302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(TSE)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500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:****: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:****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27</a:t>
            </a:fld>
            <a:endParaRPr kumimoji="1" lang="ja-JP" altLang="en-US"/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478241"/>
              </p:ext>
            </p:extLst>
          </p:nvPr>
        </p:nvGraphicFramePr>
        <p:xfrm>
          <a:off x="501988" y="5289552"/>
          <a:ext cx="7526396" cy="784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4963"/>
                <a:gridCol w="311712"/>
                <a:gridCol w="1591981"/>
                <a:gridCol w="668900"/>
                <a:gridCol w="411220"/>
                <a:gridCol w="935060"/>
                <a:gridCol w="433092"/>
                <a:gridCol w="913188"/>
                <a:gridCol w="382956"/>
                <a:gridCol w="963324"/>
              </a:tblGrid>
              <a:tr h="98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solidFill>
                      <a:srgbClr val="003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  <a:endParaRPr lang="en-US" altLang="ja-JP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solidFill>
                      <a:srgbClr val="003B7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solidFill>
                      <a:srgbClr val="003B77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altLang="ja-JP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3B77"/>
                    </a:solidFill>
                  </a:tcPr>
                </a:tc>
              </a:tr>
              <a:tr h="98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Company_Relevance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25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25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8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(ND)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JP*****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JP*****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JP*****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JP*****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88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(TSE)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xxxx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xxxx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xxxx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1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：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xxxx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18000" marB="1800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3363156" y="5157192"/>
            <a:ext cx="605560" cy="958172"/>
          </a:xfrm>
          <a:prstGeom prst="rect">
            <a:avLst/>
          </a:prstGeom>
          <a:noFill/>
          <a:ln>
            <a:solidFill>
              <a:srgbClr val="0F37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07704" y="6135687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company 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estimated to be most relevant to the 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en-US" altLang="ja-JP" sz="1200" dirty="0" smtClean="0"/>
          </a:p>
        </p:txBody>
      </p:sp>
      <p:sp>
        <p:nvSpPr>
          <p:cNvPr id="17" name="正方形/長方形 16"/>
          <p:cNvSpPr/>
          <p:nvPr/>
        </p:nvSpPr>
        <p:spPr>
          <a:xfrm>
            <a:off x="4472772" y="5157192"/>
            <a:ext cx="2232248" cy="958171"/>
          </a:xfrm>
          <a:prstGeom prst="rect">
            <a:avLst/>
          </a:prstGeom>
          <a:noFill/>
          <a:ln>
            <a:solidFill>
              <a:srgbClr val="0F377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72773" y="6135687"/>
            <a:ext cx="30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 the case of tie, it will be in the order of appearance in the 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news.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67544" y="3501008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of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four-digit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security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codes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(by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TSE:Tokyo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Stock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Exchange) estimated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 News. 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list order matches "No.5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Company_Code</a:t>
            </a:r>
            <a:r>
              <a:rPr lang="en-US" altLang="ja-JP" dirty="0" smtClean="0"/>
              <a:t>(ISIN)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844309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Company_Code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(ISIN)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*******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28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12-digit ISIN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code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about the company that is presumed to be most relevant to the news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(The company with the largest "No.5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").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JP3386450005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JP3304200003</a:t>
            </a:r>
          </a:p>
        </p:txBody>
      </p:sp>
    </p:spTree>
    <p:extLst>
      <p:ext uri="{BB962C8B-B14F-4D97-AF65-F5344CB8AC3E}">
        <p14:creationId xmlns:p14="http://schemas.microsoft.com/office/powerpoint/2010/main" val="61185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B. Company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Company_IDs</a:t>
            </a:r>
            <a:r>
              <a:rPr lang="en-US" altLang="ja-JP" dirty="0" smtClean="0"/>
              <a:t>(ISIN)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89340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Company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ISIN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*****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*****: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:JP**********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29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List of 12-digit ISIN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codes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estimated in News. 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list order matches "No.5 </a:t>
            </a:r>
            <a:r>
              <a:rPr lang="en-US" altLang="ja-JP" sz="20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Company_Relevance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".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JP3386450005:JP3126130008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JP3304200003</a:t>
            </a:r>
          </a:p>
        </p:txBody>
      </p:sp>
    </p:spTree>
    <p:extLst>
      <p:ext uri="{BB962C8B-B14F-4D97-AF65-F5344CB8AC3E}">
        <p14:creationId xmlns:p14="http://schemas.microsoft.com/office/powerpoint/2010/main" val="55779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List of </a:t>
            </a:r>
            <a:r>
              <a:rPr lang="en-US" altLang="ja-JP" dirty="0" smtClean="0"/>
              <a:t>Items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8085"/>
              </p:ext>
            </p:extLst>
          </p:nvPr>
        </p:nvGraphicFramePr>
        <p:xfrm>
          <a:off x="539552" y="1340768"/>
          <a:ext cx="6552729" cy="5161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7700"/>
                <a:gridCol w="301404"/>
                <a:gridCol w="2798211"/>
                <a:gridCol w="2515414"/>
              </a:tblGrid>
              <a:tr h="1103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</a:t>
                      </a: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. </a:t>
                      </a:r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Time_Stamp_Original</a:t>
                      </a:r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(JST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Time_Stamp_Original</a:t>
                      </a:r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(UTC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Time_Stamp_ND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(JST)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Time_Stamp_ND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(UTC)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News_ID_ND_Original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News_ID_ND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Headline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 in English version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News_Service_Name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News_Source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Important_News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Total_Words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Total_Sentences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Col_a1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Col_a2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Attribute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Col_a3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 Code(ND)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Company_Code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(TSE)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Company_Name_J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 in English version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Company_Name_E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Company_Relevance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First_Mention_Headline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Number_of_Companies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(ND)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(TSE)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 Code(ISIN)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Company_IDs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(ISIN)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Col_b1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Col_b2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Col_b3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B.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72000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Col_b4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18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C. Person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Person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 related to the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C. Person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Person_Names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14695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Person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Person_Names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500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Currently it is blank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zh-TW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76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D. Category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 related to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News_Signal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56235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Category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_Signal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Fixed-length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19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*:*:*:*:*:*:*:*:*:*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33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Contains news attribute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information. Each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attribute information is collected by digit, and the judgment corresponding to the attribute is represented by a number.</a:t>
            </a: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Please refer to the next page about the attribute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：*：*：*：*：*：*：*</a:t>
            </a: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First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digit not applicable, 2nd digit applicable, 3rd digit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applicable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826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News signal </a:t>
            </a:r>
            <a:r>
              <a:rPr lang="en-US" altLang="ja-JP" dirty="0" smtClean="0"/>
              <a:t>summary</a:t>
            </a:r>
            <a:endParaRPr lang="en-US" altLang="ja-JP" sz="2000" b="0" dirty="0"/>
          </a:p>
          <a:p>
            <a:pPr marL="0" indent="0">
              <a:buNone/>
            </a:pPr>
            <a:r>
              <a:rPr lang="en-US" altLang="ja-JP" dirty="0" smtClean="0"/>
              <a:t>1</a:t>
            </a:r>
            <a:r>
              <a:rPr lang="en-US" altLang="ja-JP" baseline="30000" dirty="0" smtClean="0"/>
              <a:t>st</a:t>
            </a:r>
            <a:r>
              <a:rPr lang="en-US" altLang="ja-JP" dirty="0" smtClean="0"/>
              <a:t> digit	</a:t>
            </a:r>
            <a:r>
              <a:rPr lang="en-US" altLang="ja-JP" dirty="0"/>
              <a:t> Applicable to market </a:t>
            </a:r>
            <a:r>
              <a:rPr lang="en-US" altLang="ja-JP" dirty="0" smtClean="0"/>
              <a:t>news (0 = No, 1 = Yes)</a:t>
            </a:r>
            <a:endParaRPr lang="en-US" altLang="ja-JP" dirty="0" smtClean="0"/>
          </a:p>
          <a:p>
            <a:pPr marL="180975" indent="-180975">
              <a:buNone/>
            </a:pPr>
            <a:r>
              <a:rPr lang="ja-JP" altLang="en-US" b="0" dirty="0" smtClean="0"/>
              <a:t>　</a:t>
            </a:r>
            <a:r>
              <a:rPr lang="en-US" altLang="ja-JP" b="0" dirty="0"/>
              <a:t>Based on the headline, it will be judged whether it corresponds to market news or market </a:t>
            </a:r>
            <a:r>
              <a:rPr lang="en-US" altLang="ja-JP" b="0" dirty="0" smtClean="0"/>
              <a:t>summary.</a:t>
            </a:r>
            <a:endParaRPr lang="ja-JP" altLang="en-US" sz="2000" b="0" dirty="0"/>
          </a:p>
          <a:p>
            <a:pPr marL="0" indent="0">
              <a:buNone/>
            </a:pPr>
            <a:r>
              <a:rPr lang="ja-JP" altLang="en-US" sz="1200" b="0" dirty="0" smtClean="0"/>
              <a:t>　</a:t>
            </a:r>
            <a:r>
              <a:rPr lang="en-US" altLang="ja-JP" sz="1200" b="0" dirty="0" smtClean="0"/>
              <a:t>[Example]</a:t>
            </a:r>
            <a:endParaRPr lang="en-US" altLang="ja-JP" sz="1200" b="0" dirty="0"/>
          </a:p>
          <a:p>
            <a:pPr marL="0" indent="0">
              <a:buNone/>
            </a:pPr>
            <a:r>
              <a:rPr lang="ja-JP" altLang="en-US" sz="1200" b="0" dirty="0" smtClean="0"/>
              <a:t>　</a:t>
            </a:r>
            <a:r>
              <a:rPr lang="en-US" altLang="ja-JP" sz="1200" b="0" dirty="0" smtClean="0"/>
              <a:t>0</a:t>
            </a:r>
            <a:r>
              <a:rPr lang="ja-JP" altLang="en-US" sz="1200" b="0" dirty="0"/>
              <a:t>　</a:t>
            </a:r>
            <a:r>
              <a:rPr lang="en-US" altLang="ja-JP" sz="1200" b="0" dirty="0" smtClean="0">
                <a:sym typeface="Wingdings" panose="05000000000000000000" pitchFamily="2" charset="2"/>
              </a:rPr>
              <a:t></a:t>
            </a:r>
            <a:r>
              <a:rPr lang="ja-JP" altLang="en-US" sz="1200" b="0" dirty="0"/>
              <a:t>　</a:t>
            </a:r>
            <a:r>
              <a:rPr lang="en-US" altLang="ja-JP" sz="1200" b="0" dirty="0" smtClean="0"/>
              <a:t>Headline </a:t>
            </a:r>
            <a:r>
              <a:rPr lang="ja-JP" altLang="en-US" sz="1200" b="0" dirty="0" smtClean="0"/>
              <a:t>”</a:t>
            </a:r>
            <a:r>
              <a:rPr lang="en-US" altLang="ja-JP" sz="1200" b="0" dirty="0"/>
              <a:t>&lt;</a:t>
            </a:r>
            <a:r>
              <a:rPr lang="ja-JP" altLang="en-US" sz="1200" b="0" dirty="0"/>
              <a:t>日経</a:t>
            </a:r>
            <a:r>
              <a:rPr lang="en-US" altLang="ja-JP" sz="1200" b="0" dirty="0"/>
              <a:t>&gt;◇</a:t>
            </a:r>
            <a:r>
              <a:rPr lang="ja-JP" altLang="en-US" sz="1200" b="0" dirty="0"/>
              <a:t>ＧＷ、ガソリン価格安め　首都圏の激戦区</a:t>
            </a:r>
            <a:r>
              <a:rPr lang="en-US" altLang="ja-JP" sz="1200" b="0" dirty="0"/>
              <a:t>120</a:t>
            </a:r>
            <a:r>
              <a:rPr lang="ja-JP" altLang="en-US" sz="1200" b="0" dirty="0"/>
              <a:t>円台も”</a:t>
            </a:r>
          </a:p>
          <a:p>
            <a:pPr marL="0" indent="0">
              <a:buNone/>
            </a:pPr>
            <a:r>
              <a:rPr lang="ja-JP" altLang="en-US" sz="1200" b="0" dirty="0" smtClean="0"/>
              <a:t>　</a:t>
            </a:r>
            <a:r>
              <a:rPr lang="en-US" altLang="ja-JP" sz="1200" b="0" dirty="0" smtClean="0"/>
              <a:t>1</a:t>
            </a:r>
            <a:r>
              <a:rPr lang="ja-JP" altLang="en-US" sz="1200" b="0" dirty="0"/>
              <a:t>　</a:t>
            </a:r>
            <a:r>
              <a:rPr lang="en-US" altLang="ja-JP" sz="1200" b="0" dirty="0" smtClean="0">
                <a:sym typeface="Wingdings" panose="05000000000000000000" pitchFamily="2" charset="2"/>
              </a:rPr>
              <a:t></a:t>
            </a:r>
            <a:r>
              <a:rPr lang="ja-JP" altLang="en-US" sz="1200" b="0" dirty="0"/>
              <a:t>　</a:t>
            </a:r>
            <a:r>
              <a:rPr lang="en-US" altLang="ja-JP" sz="1200" b="0" dirty="0" smtClean="0"/>
              <a:t>Headline </a:t>
            </a:r>
            <a:r>
              <a:rPr lang="ja-JP" altLang="en-US" sz="1200" b="0" dirty="0" smtClean="0"/>
              <a:t>”</a:t>
            </a:r>
            <a:r>
              <a:rPr lang="en-US" altLang="ja-JP" sz="1200" b="0" dirty="0"/>
              <a:t>&lt;NQN&gt;◇</a:t>
            </a:r>
            <a:r>
              <a:rPr lang="ja-JP" altLang="en-US" sz="1200" b="0" dirty="0"/>
              <a:t>＜東証＞コマツが反発　米株高で押し目買い </a:t>
            </a:r>
            <a:r>
              <a:rPr lang="en-US" altLang="ja-JP" sz="1200" b="0" dirty="0" smtClean="0"/>
              <a:t>｢</a:t>
            </a:r>
            <a:r>
              <a:rPr lang="ja-JP" altLang="en-US" sz="1200" b="0" dirty="0"/>
              <a:t>自動建機</a:t>
            </a:r>
            <a:r>
              <a:rPr lang="en-US" altLang="ja-JP" sz="1200" b="0" dirty="0"/>
              <a:t>｣</a:t>
            </a:r>
            <a:r>
              <a:rPr lang="ja-JP" altLang="en-US" sz="1200" b="0" dirty="0"/>
              <a:t>は反応薄”</a:t>
            </a:r>
          </a:p>
          <a:p>
            <a:pPr marL="0" indent="0">
              <a:buNone/>
            </a:pPr>
            <a:endParaRPr lang="ja-JP" altLang="en-US" b="0" dirty="0"/>
          </a:p>
          <a:p>
            <a:pPr marL="0" indent="0">
              <a:buNone/>
            </a:pPr>
            <a:r>
              <a:rPr lang="en-US" altLang="ja-JP" dirty="0" smtClean="0"/>
              <a:t>2</a:t>
            </a:r>
            <a:r>
              <a:rPr lang="en-US" altLang="ja-JP" baseline="30000" dirty="0" smtClean="0"/>
              <a:t>nd</a:t>
            </a:r>
            <a:r>
              <a:rPr lang="en-US" altLang="ja-JP" dirty="0" smtClean="0"/>
              <a:t> digit	</a:t>
            </a:r>
            <a:r>
              <a:rPr lang="en-US" altLang="ja-JP" dirty="0"/>
              <a:t> Performance forecast article by Nikkei </a:t>
            </a:r>
            <a:r>
              <a:rPr lang="en-US" altLang="ja-JP" dirty="0" smtClean="0"/>
              <a:t>reporter (0 = No, 1 = Yes)</a:t>
            </a:r>
            <a:endParaRPr lang="ja-JP" altLang="en-US" dirty="0"/>
          </a:p>
          <a:p>
            <a:pPr marL="180975" indent="-180975">
              <a:buNone/>
            </a:pPr>
            <a:r>
              <a:rPr lang="ja-JP" altLang="en-US" b="0" dirty="0" smtClean="0"/>
              <a:t>　</a:t>
            </a:r>
            <a:r>
              <a:rPr lang="en-US" altLang="ja-JP" b="0" dirty="0"/>
              <a:t>Based</a:t>
            </a:r>
            <a:r>
              <a:rPr lang="en-US" altLang="ja-JP" b="0" dirty="0"/>
              <a:t> on the news, it is judged whether it corresponds to the performance forecast article by the Nikkei reporter</a:t>
            </a:r>
            <a:r>
              <a:rPr lang="en-US" altLang="ja-JP" b="0" dirty="0" smtClean="0"/>
              <a:t>.</a:t>
            </a:r>
            <a:endParaRPr lang="ja-JP" altLang="en-US" sz="2000" b="0" dirty="0"/>
          </a:p>
          <a:p>
            <a:pPr marL="0" indent="0">
              <a:buNone/>
            </a:pPr>
            <a:endParaRPr lang="en-US" altLang="ja-JP" b="0" dirty="0" smtClean="0"/>
          </a:p>
          <a:p>
            <a:pPr marL="0" indent="0">
              <a:buNone/>
            </a:pPr>
            <a:r>
              <a:rPr lang="en-US" altLang="ja-JP" dirty="0" smtClean="0"/>
              <a:t>3</a:t>
            </a:r>
            <a:r>
              <a:rPr lang="en-US" altLang="ja-JP" baseline="30000" dirty="0" smtClean="0"/>
              <a:t>rd</a:t>
            </a:r>
            <a:r>
              <a:rPr lang="en-US" altLang="ja-JP" dirty="0" smtClean="0"/>
              <a:t> digit	</a:t>
            </a:r>
            <a:r>
              <a:rPr lang="en-US" altLang="ja-JP" dirty="0"/>
              <a:t> Applicable to a single </a:t>
            </a:r>
            <a:r>
              <a:rPr lang="en-US" altLang="ja-JP" dirty="0" smtClean="0"/>
              <a:t>company</a:t>
            </a:r>
            <a:r>
              <a:rPr lang="en-US" altLang="ja-JP" dirty="0"/>
              <a:t> (0 = No, 1 = Yes) </a:t>
            </a:r>
            <a:endParaRPr lang="ja-JP" altLang="en-US" dirty="0"/>
          </a:p>
          <a:p>
            <a:pPr marL="180975" indent="-180975">
              <a:buNone/>
            </a:pPr>
            <a:r>
              <a:rPr lang="ja-JP" altLang="en-US" b="0" dirty="0" smtClean="0"/>
              <a:t>　</a:t>
            </a:r>
            <a:r>
              <a:rPr lang="en-US" altLang="ja-JP" b="0" dirty="0"/>
              <a:t>Based on the news, it is judged whether there is only one company estimated and that the article is written in the main company</a:t>
            </a:r>
            <a:r>
              <a:rPr lang="en-US" altLang="ja-JP" b="0" dirty="0" smtClean="0"/>
              <a:t>.</a:t>
            </a:r>
          </a:p>
          <a:p>
            <a:pPr marL="0" indent="0">
              <a:buNone/>
            </a:pPr>
            <a:endParaRPr lang="en-US" altLang="ja-JP" b="0" dirty="0"/>
          </a:p>
          <a:p>
            <a:pPr marL="0" indent="0">
              <a:buNone/>
            </a:pPr>
            <a:r>
              <a:rPr lang="en-US" altLang="ja-JP" dirty="0" smtClean="0"/>
              <a:t>4</a:t>
            </a:r>
            <a:r>
              <a:rPr lang="en-US" altLang="ja-JP" baseline="30000" dirty="0" smtClean="0"/>
              <a:t>th</a:t>
            </a:r>
            <a:r>
              <a:rPr lang="en-US" altLang="ja-JP" dirty="0"/>
              <a:t> digit </a:t>
            </a:r>
            <a:r>
              <a:rPr lang="en-US" altLang="ja-JP" dirty="0" smtClean="0"/>
              <a:t>onwards	All digits are </a:t>
            </a:r>
            <a:r>
              <a:rPr lang="en-US" altLang="ja-JP" dirty="0" smtClean="0"/>
              <a:t>“*”</a:t>
            </a:r>
            <a:r>
              <a:rPr lang="ja-JP" altLang="en-US" dirty="0" smtClean="0"/>
              <a:t>　</a:t>
            </a:r>
            <a:r>
              <a:rPr lang="en-US" altLang="ja-JP" dirty="0" smtClean="0"/>
              <a:t>(C</a:t>
            </a:r>
            <a:r>
              <a:rPr lang="en-US" altLang="ja-JP" dirty="0" smtClean="0"/>
              <a:t>urrently </a:t>
            </a:r>
            <a:r>
              <a:rPr lang="en-US" altLang="ja-JP" dirty="0"/>
              <a:t>reserved </a:t>
            </a:r>
            <a:r>
              <a:rPr lang="en-US" altLang="ja-JP" dirty="0" smtClean="0"/>
              <a:t>items)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92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Countries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56630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Category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Countries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 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**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*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:***: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:***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35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Estimate the relevant country based on the place name and organization name appearing in the news, and display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country code of ISO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3166 (see Appended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table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D-2).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JPN</a:t>
            </a:r>
          </a:p>
          <a:p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JPN:USA</a:t>
            </a:r>
          </a:p>
        </p:txBody>
      </p:sp>
    </p:spTree>
    <p:extLst>
      <p:ext uri="{BB962C8B-B14F-4D97-AF65-F5344CB8AC3E}">
        <p14:creationId xmlns:p14="http://schemas.microsoft.com/office/powerpoint/2010/main" val="30587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Appended table </a:t>
            </a:r>
            <a:r>
              <a:rPr lang="en-US" altLang="ja-JP" dirty="0" smtClean="0"/>
              <a:t>D-2</a:t>
            </a:r>
            <a:endParaRPr kumimoji="1" lang="ja-JP" altLang="en-US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91968"/>
              </p:ext>
            </p:extLst>
          </p:nvPr>
        </p:nvGraphicFramePr>
        <p:xfrm>
          <a:off x="467544" y="1700808"/>
          <a:ext cx="8219257" cy="4747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6150"/>
                <a:gridCol w="1372418"/>
                <a:gridCol w="1995452"/>
                <a:gridCol w="760275"/>
                <a:gridCol w="1446485"/>
                <a:gridCol w="1568477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Region</a:t>
                      </a:r>
                      <a:endParaRPr lang="en-US" altLang="ja-JP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Country code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Country name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Region</a:t>
                      </a:r>
                      <a:endParaRPr lang="en-US" altLang="ja-JP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Country code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Country name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</a:tr>
              <a:tr h="152400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America</a:t>
                      </a:r>
                      <a:endParaRPr lang="ja-JP" altLang="en-US" sz="1050" b="0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USA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United States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rowSpan="19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Europe</a:t>
                      </a:r>
                      <a:endParaRPr lang="ja-JP" altLang="en-US" sz="1050" b="0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EU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European Union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Canada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GBR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United Kingdom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Brazil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ITA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Italy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MEX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Mexico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DEU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Germany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Latin America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FRA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France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rowSpan="22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Asia Pacific</a:t>
                      </a:r>
                      <a:endParaRPr lang="ja-JP" altLang="en-US" sz="1050" b="0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JPN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Japan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NLD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Netherlands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HKG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Hong Kong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Switzerland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TWN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Taiwan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BEL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Belgium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China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SWE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Sweden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PRK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North Korea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FIN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Finland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KOR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South</a:t>
                      </a:r>
                      <a:r>
                        <a:rPr lang="en-US" altLang="ja-JP" sz="105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Korea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LUX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Luxembourg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MYS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Malaysia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IRL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Ireland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PHL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Philippines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GRC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Greece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IDN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Indonesia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PRT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Portugal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SGP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Singapore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ESP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Spain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VNM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Vietnam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EURO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Europe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THA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Thailand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RUS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Russia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KHM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Cambodia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UKR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Ukraine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India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CIS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CIS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ASIA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Asia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Africa</a:t>
                      </a:r>
                      <a:endParaRPr lang="ja-JP" altLang="en-US" sz="1050" b="0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EGY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Egypt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AUS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Australia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TUN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Tunisia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NZL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 Zealand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NGA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Nigeria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SAU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Saudi Arabia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ZAF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South Africa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ISR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Israel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AFRC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Africa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TUR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Turkey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</a:t>
                      </a:r>
                      <a:endParaRPr lang="ja-JP" altLang="en-US" sz="1050" b="0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WRLD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World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ARE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United Arab Emirates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MEST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 Middle East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6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Categories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743035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Category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Categories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text:text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:text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37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56895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(Sub-genre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 to which the news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applies (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see Appended table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D-3). It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may apply to more than one category, or may not apply to more than one category. 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full-width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English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half-width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先物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		Futures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国内株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国内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インデックス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Home </a:t>
            </a:r>
            <a:r>
              <a:rPr lang="en-US" altLang="ja-JP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share:Domestic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index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871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Appended </a:t>
            </a:r>
            <a:r>
              <a:rPr lang="en-US" altLang="ja-JP" dirty="0" smtClean="0"/>
              <a:t>table </a:t>
            </a:r>
            <a:r>
              <a:rPr kumimoji="1" lang="en-US" altLang="ja-JP" dirty="0" smtClean="0"/>
              <a:t>D-3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38</a:t>
            </a:fld>
            <a:endParaRPr kumimoji="1" lang="ja-JP" altLang="en-US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12111"/>
              </p:ext>
            </p:extLst>
          </p:nvPr>
        </p:nvGraphicFramePr>
        <p:xfrm>
          <a:off x="457200" y="1675107"/>
          <a:ext cx="8273530" cy="485023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589689"/>
                <a:gridCol w="359640"/>
                <a:gridCol w="1412750"/>
                <a:gridCol w="422823"/>
                <a:gridCol w="359640"/>
                <a:gridCol w="2050378"/>
                <a:gridCol w="720080"/>
                <a:gridCol w="352411"/>
                <a:gridCol w="2006119"/>
              </a:tblGrid>
              <a:tr h="165382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Genre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Code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Sub-genre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Genre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Code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Sub-genre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Genre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Code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Sub-genre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solidFill>
                      <a:srgbClr val="0F3773"/>
                    </a:solidFill>
                  </a:tcPr>
                </a:tc>
              </a:tr>
              <a:tr h="117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Politics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Politics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25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Home share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Interest rate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Overview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rowSpan="7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Economy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Statistics / Report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Overseas shares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Monetary control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Domestic index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11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Bond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Primary / Japan government bonds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Very important person remark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Overseas index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Primary / foreign government bonds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System change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ETF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Primary / bonds and municipal bonds etc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REIT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Bond issuance plan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summary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Futures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Secondary / Japan government bonds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207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Secondary / foreign government bonds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rowSpan="13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Settlement of accounts/Sales number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Good or Bad news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Credit Rating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Personnel affairs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Stop buying and selling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CDS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Very important person remark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Trading unit change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CB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Change of trade name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Unit number of shares change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Merger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split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Capital and business alliance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Stabilizing transaction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Exchange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Overview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exchange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Price movement limit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Commentary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Equity transfer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Securities Under Supervision(Examination/Confirmat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Commodity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Energy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Capital increase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Securities to be Delisted.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Grain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TOB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Delisting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Precious metal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repurchase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419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Change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312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Products and services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 listing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Fund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Fund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313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Other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Issues eligible for Standardized margin </a:t>
                      </a:r>
                      <a:r>
                        <a:rPr lang="en-US" sz="90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transactio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Society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Society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Sport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1101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Sport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</a:tr>
              <a:tr h="117989"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Issues ineligible for Standardized margin transact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</a:tr>
              <a:tr h="117989"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</a:tr>
              <a:tr h="117989"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426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Securities on Alert System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343" marR="6343" marT="6343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57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D.</a:t>
            </a:r>
            <a:r>
              <a:rPr lang="ja-JP" altLang="en-US" dirty="0"/>
              <a:t> </a:t>
            </a:r>
            <a:r>
              <a:rPr lang="en-US" altLang="ja-JP" dirty="0"/>
              <a:t>Category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Evaluation_Events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131834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Category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Evaluation_Events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text:text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:text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39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19256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All events that apply to the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 (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see Appended table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D-4).</a:t>
            </a: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full-width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利益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予想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低下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株価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格付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格下げ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株価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格付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外資ブローカー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格下げ</a:t>
            </a:r>
            <a:endParaRPr lang="zh-TW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市場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上昇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指数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上昇</a:t>
            </a:r>
            <a:endParaRPr lang="en-US" altLang="zh-TW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English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half-width</a:t>
            </a:r>
          </a:p>
          <a:p>
            <a:pPr marL="360363" indent="-360363"/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Profit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forecast_down:Stock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rating_downgraded:Stock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ratings_foreign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broker_downgrade</a:t>
            </a:r>
            <a:endParaRPr lang="en-US" altLang="zh-TW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  <a:sym typeface="Wingdings" panose="05000000000000000000" pitchFamily="2" charset="2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 Market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price_rise:Index_up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773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List of </a:t>
            </a:r>
            <a:r>
              <a:rPr lang="en-US" altLang="ja-JP" dirty="0" smtClean="0"/>
              <a:t>Items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</a:t>
            </a:fld>
            <a:endParaRPr kumimoji="1" lang="ja-JP" altLang="en-US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633657"/>
              </p:ext>
            </p:extLst>
          </p:nvPr>
        </p:nvGraphicFramePr>
        <p:xfrm>
          <a:off x="539552" y="1340768"/>
          <a:ext cx="6552729" cy="4683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7700"/>
                <a:gridCol w="301404"/>
                <a:gridCol w="2798211"/>
                <a:gridCol w="2515414"/>
              </a:tblGrid>
              <a:tr h="1103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  <a:endParaRPr lang="ja-JP" altLang="en-US" sz="105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>
                    <a:solidFill>
                      <a:srgbClr val="0F3773"/>
                    </a:solidFill>
                  </a:tcPr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Person_Names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Sorry for Empty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Col_c1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Col_c2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Col_c3</a:t>
                      </a:r>
                      <a:endParaRPr lang="en-US" sz="105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Person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Col_c4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News_Signal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Countries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Categories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Evaluation_Events</a:t>
                      </a:r>
                      <a:endParaRPr lang="en-US" sz="105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6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7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8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9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Col_d6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QuantitativeScore_Market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QualitativeScore_Rule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QualitativeScore_Rule_Evaluation_Fields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Col_e1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Col_e2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493" marR="6493" marT="6493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F. </a:t>
                      </a:r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Subcate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Col_f1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F. </a:t>
                      </a:r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Subcate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Col_f2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F. </a:t>
                      </a:r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Subcate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Col_f3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F. </a:t>
                      </a:r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Subcate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Col_f4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F. </a:t>
                      </a:r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Subcate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Col_f5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(Reserved column)</a:t>
                      </a:r>
                      <a:endParaRPr lang="en-US" altLang="ja-JP" sz="105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Keyword_Headline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103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G. </a:t>
                      </a:r>
                      <a:r>
                        <a:rPr lang="en-US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" marR="7200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50" u="none" strike="noStrike" dirty="0" err="1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Keyword_Article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467544" y="6093296"/>
            <a:ext cx="5134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All </a:t>
            </a:r>
            <a:r>
              <a:rPr lang="en-US" altLang="ja-JP" sz="12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data will be double quote comma separated (csv format</a:t>
            </a:r>
            <a:r>
              <a:rPr lang="en-US" altLang="ja-JP" sz="1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).</a:t>
            </a:r>
            <a:endParaRPr lang="en-US" altLang="ja-JP" sz="12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 </a:t>
            </a:r>
            <a:r>
              <a:rPr lang="en-US" altLang="ja-JP" sz="1200" u="sng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Subcate</a:t>
            </a:r>
            <a:r>
              <a:rPr lang="en-US" altLang="ja-JP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is currently </a:t>
            </a:r>
            <a:r>
              <a:rPr lang="en-US" altLang="ja-JP" sz="1200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 reserved column.</a:t>
            </a:r>
            <a:endParaRPr lang="en-US" altLang="ja-JP" sz="12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6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D.</a:t>
            </a:r>
            <a:r>
              <a:rPr lang="ja-JP" altLang="en-US" dirty="0"/>
              <a:t> </a:t>
            </a:r>
            <a:r>
              <a:rPr lang="en-US" altLang="ja-JP" dirty="0" smtClean="0"/>
              <a:t>Category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Appended table </a:t>
            </a:r>
            <a:r>
              <a:rPr lang="en-US" altLang="ja-JP" dirty="0" smtClean="0"/>
              <a:t>D-</a:t>
            </a:r>
            <a:r>
              <a:rPr kumimoji="1"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40</a:t>
            </a:fld>
            <a:endParaRPr kumimoji="1" lang="ja-JP" altLang="en-US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961525"/>
              </p:ext>
            </p:extLst>
          </p:nvPr>
        </p:nvGraphicFramePr>
        <p:xfrm>
          <a:off x="457199" y="1625640"/>
          <a:ext cx="8075241" cy="472200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83890"/>
                <a:gridCol w="2246935"/>
                <a:gridCol w="2067690"/>
                <a:gridCol w="1676726"/>
              </a:tblGrid>
              <a:tr h="1692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Evaluation_Events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24" marR="5324" marT="5324" marB="0" anchor="ctr"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24" marR="5324" marT="5324" marB="0" anchor="ctr">
                    <a:solidFill>
                      <a:srgbClr val="003B7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5324" marR="5324" marT="5324" marB="0" anchor="ctr">
                    <a:solidFill>
                      <a:srgbClr val="003B77"/>
                    </a:solidFill>
                  </a:tcPr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Profit_positive_against_consensus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Capital reduction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Takeover Defense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Compliance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Profit_negative_against_consensus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Public stock offerings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Credit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rating_upgrade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Strike</a:t>
                      </a: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Profit_up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Reproduction, bankruptcy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Credit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rating_downgrade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Risk management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Profit_neutral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Capital reserve decrease</a:t>
                      </a:r>
                      <a:endParaRPr lang="en-US" altLang="zh-TW" sz="10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rating_upgraded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Various risks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Profit_down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Option issue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rating_downgraded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Shareholder lawsuit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 </a:t>
                      </a:r>
                      <a:r>
                        <a:rPr lang="en-US" altLang="zh-TW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forecast_up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dividend or Reduction in dividend</a:t>
                      </a:r>
                      <a:endParaRPr lang="en-US" altLang="ja-JP" sz="10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ratings_foreign</a:t>
                      </a:r>
                      <a:r>
                        <a:rPr lang="en-US" altLang="ja-JP" sz="1000" u="none" strike="noStrike" baseline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broker_upgrade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Administrative disposition</a:t>
                      </a: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Profit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forecast_down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Convertible Bond issuance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ratings_foreign</a:t>
                      </a:r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broker_downgrade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Social responsibility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Sales_Increase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Company split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ratings_Japanese</a:t>
                      </a:r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broker_upgrade</a:t>
                      </a:r>
                      <a:endParaRPr lang="en-US" altLang="ja-JP" sz="100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Information management</a:t>
                      </a: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Sales decline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Equity transfer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ratings_Japanese</a:t>
                      </a:r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broker_downgrade</a:t>
                      </a:r>
                      <a:endParaRPr lang="en-US" altLang="ja-JP" sz="1000" u="none" strike="noStrike" dirty="0" smtClean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Internal control</a:t>
                      </a: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price_rise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exchange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New services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Anti-social forces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price_neutrality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acquisition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Recall</a:t>
                      </a: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Plant closures, etc.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price_decline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Stocks acquisition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Product, service malfunction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Restructuring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no_evaluation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transfer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Outside director introduction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Voluntary retirement</a:t>
                      </a: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Index_up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Merger</a:t>
                      </a:r>
                      <a:endParaRPr lang="en-US" altLang="ja-JP" sz="10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Woman appointment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Sale of assets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Index_down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TOB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Falsehood, camouflage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Staff reduction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Stock split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Subsidiary and affiliates dissolution</a:t>
                      </a:r>
                      <a:endParaRPr lang="zh-CN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Information leakage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Withdrawal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Share repurchase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Subsidiary establishment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Whistle-blowing</a:t>
                      </a: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Securities to be Delisted or Under Supervision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Dividend increase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Business Transfer or Acquisition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Scandal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Market change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Payout </a:t>
                      </a:r>
                      <a:r>
                        <a:rPr lang="en-US" altLang="ja-JP" sz="1000" u="none" strike="noStrike" dirty="0" err="1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ratio_up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5%rule_up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Window dressing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Delisting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memorial dividend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5%rule_down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Insider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Going concern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  <a:tr h="1692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Financial assistance request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Acquisition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Governance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Uncollectible debt</a:t>
                      </a:r>
                      <a:endParaRPr lang="zh-TW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36000" marR="36000" marT="3600" marB="3600" anchor="ctr"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3652193" y="6353814"/>
            <a:ext cx="48802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event also contains things related to macroeconomics etc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55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E. Evaluate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Evaluation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score information related to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E. Evaluate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QuantitativeScore_Market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750412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Evaluate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QuantitativeScore_Market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From 0 to 100, integer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42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57200" y="3806009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Based on past events, keywords and stock price response, the score is a predicted stock price response after news release.</a:t>
            </a:r>
          </a:p>
          <a:p>
            <a:pPr algn="just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As this score is close to 0, a negative reaction is expected, and as close to 100, a positive reaction is expected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</a:p>
          <a:p>
            <a:pPr algn="just"/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modeling of the relationship between past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events, keywords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and stock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price response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is regularly reviewed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734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E. Evaluate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QualitativeScore_Rule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03269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Evaluate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QualitativeScore_Rule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Integer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From 0 to 100, integer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43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19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Based on the events included in the news, it is a score that qualitatively evaluates whether the news is positive or negative in the stock response.</a:t>
            </a:r>
          </a:p>
          <a:p>
            <a:pPr algn="just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Specifically, based on the number of positive events and the number of negative events, the score is 0 to 100, the closer to 0 the negative response, the closer to 100 the positive response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941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E. Evaluate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QualitativeScore_Rule_Evaluation_Fields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483664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E. Evaluate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QualitativeScore_Rule_Evaluation_Fields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500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text:text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:text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44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Events used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to calculate the </a:t>
            </a:r>
            <a:r>
              <a:rPr lang="en-US" altLang="ja-JP" sz="20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QualitativeScore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full-width	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English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half-width</a:t>
            </a:r>
          </a:p>
          <a:p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利益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予想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低下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Profit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forecast_down</a:t>
            </a:r>
            <a:endParaRPr lang="zh-TW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市場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上昇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zh-TW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指数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</a:t>
            </a:r>
            <a:r>
              <a:rPr lang="zh-TW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上昇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Market </a:t>
            </a:r>
            <a:r>
              <a:rPr lang="en-US" altLang="zh-TW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price_rise:Index_up</a:t>
            </a:r>
            <a:endParaRPr lang="zh-TW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494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G. Keyword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Keyword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 related to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G. Keyword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Keyword_Headline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74785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G. Keyword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Keyword_Headline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 500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colon(“:")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text:text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:text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46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570109"/>
            <a:ext cx="82089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Keyword list included in the news headline.</a:t>
            </a:r>
          </a:p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keywords may change from the past due to the update of the morphological analysis dictionary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full-width	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English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half-width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  <a:sym typeface="Wingdings" panose="05000000000000000000" pitchFamily="2" charset="2"/>
            </a:endParaRPr>
          </a:p>
          <a:p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ガソリン価格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	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Gasoline price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反発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自動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反応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			</a:t>
            </a:r>
            <a:r>
              <a:rPr lang="en-US" altLang="ja-JP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Rebound:Automatic:Reaction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052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Category G. Keyword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Keyword_Article</a:t>
            </a:r>
            <a:endParaRPr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34592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G. Keyword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Keyword_Article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Variable-length string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max 4000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Divided by colon(":") delimiter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text:text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･･･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:text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47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467544" y="3539911"/>
            <a:ext cx="8208912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Keyword list included in the news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text (article).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fontAlgn="ctr"/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keywords may change from the past due to the update of the morphological analysis dictionary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.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Japanese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full-width</a:t>
            </a:r>
          </a:p>
          <a:p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大型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連休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ガソリン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首都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ガソリンスタンド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増税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･･･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反発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ダウ工業株３０種平均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大幅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過度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後退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続落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･･･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English version</a:t>
            </a:r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   </a:t>
            </a:r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half-width</a:t>
            </a: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Long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holiday </a:t>
            </a:r>
            <a:r>
              <a:rPr lang="en-US" altLang="ja-JP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season:Gasoline:Capital:Gas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station:Tax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increase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･･･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Rebound:Dow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Jones Industrial </a:t>
            </a:r>
            <a:r>
              <a:rPr lang="en-US" altLang="ja-JP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Average:Substantial:Excess:Recession</a:t>
            </a:r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:</a:t>
            </a:r>
            <a:r>
              <a:rPr lang="ja-JP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･･･</a:t>
            </a:r>
            <a:endParaRPr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193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Contact </a:t>
            </a:r>
            <a:r>
              <a:rPr lang="en-US" altLang="ja-JP" dirty="0" smtClean="0"/>
              <a:t>Information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48</a:t>
            </a:fld>
            <a:endParaRPr kumimoji="1" lang="ja-JP" altLang="en-US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4283968" y="4548261"/>
            <a:ext cx="4633079" cy="1977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b="1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600" dirty="0" smtClean="0"/>
              <a:t>QUICK Corp.</a:t>
            </a:r>
            <a:endParaRPr lang="en-US" altLang="ja-JP" sz="1600" dirty="0" smtClean="0"/>
          </a:p>
          <a:p>
            <a:pPr marL="0" indent="0">
              <a:buNone/>
            </a:pPr>
            <a:r>
              <a:rPr lang="en-US" altLang="ja-JP" sz="1600" b="0" dirty="0" err="1" smtClean="0"/>
              <a:t>Nihonbashi</a:t>
            </a:r>
            <a:r>
              <a:rPr lang="en-US" altLang="ja-JP" sz="1600" b="0" dirty="0" smtClean="0"/>
              <a:t> Mitsui Tower </a:t>
            </a:r>
          </a:p>
          <a:p>
            <a:pPr marL="0" indent="0">
              <a:buNone/>
            </a:pPr>
            <a:r>
              <a:rPr lang="en-US" altLang="ja-JP" sz="1600" b="0" dirty="0" smtClean="0"/>
              <a:t>2-1-1 </a:t>
            </a:r>
            <a:r>
              <a:rPr lang="en-US" altLang="ja-JP" sz="1600" b="0" dirty="0" err="1" smtClean="0"/>
              <a:t>Nihonbashi</a:t>
            </a:r>
            <a:r>
              <a:rPr lang="en-US" altLang="ja-JP" sz="1600" b="0" dirty="0" smtClean="0"/>
              <a:t> </a:t>
            </a:r>
            <a:r>
              <a:rPr lang="en-US" altLang="ja-JP" sz="1600" b="0" dirty="0" err="1" smtClean="0"/>
              <a:t>Muromachi</a:t>
            </a:r>
            <a:r>
              <a:rPr lang="en-US" altLang="ja-JP" sz="1600" b="0" dirty="0" smtClean="0"/>
              <a:t> </a:t>
            </a:r>
          </a:p>
          <a:p>
            <a:pPr marL="0" indent="0">
              <a:buNone/>
            </a:pPr>
            <a:r>
              <a:rPr lang="en-US" altLang="ja-JP" sz="1600" b="0" dirty="0" smtClean="0"/>
              <a:t>Chuo-</a:t>
            </a:r>
            <a:r>
              <a:rPr lang="en-US" altLang="ja-JP" sz="1600" b="0" dirty="0" err="1" smtClean="0"/>
              <a:t>ku</a:t>
            </a:r>
            <a:r>
              <a:rPr lang="en-US" altLang="ja-JP" sz="1600" b="0" dirty="0" smtClean="0"/>
              <a:t>, Tokyo 103-8317 Japan</a:t>
            </a:r>
          </a:p>
          <a:p>
            <a:pPr marL="0" indent="0">
              <a:buNone/>
            </a:pPr>
            <a:r>
              <a:rPr lang="en-US" altLang="ja-JP" sz="1600" b="0" dirty="0" smtClean="0"/>
              <a:t>Tel: 81-3-6733-9017</a:t>
            </a:r>
          </a:p>
          <a:p>
            <a:pPr marL="0" indent="0">
              <a:buNone/>
            </a:pPr>
            <a:r>
              <a:rPr lang="en-US" altLang="ja-JP" sz="1600" b="0" dirty="0" smtClean="0"/>
              <a:t>www.quick.co.jp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5666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683568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Category A. Attribute</a:t>
            </a:r>
            <a:endParaRPr lang="en-US" altLang="ja-JP" sz="32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Basic 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information of the </a:t>
            </a:r>
            <a:r>
              <a:rPr lang="en-US" altLang="ja-JP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</a:t>
            </a:r>
            <a:endParaRPr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9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Time_Stamp_Original</a:t>
            </a:r>
            <a:r>
              <a:rPr lang="en-US" altLang="ja-JP" dirty="0" smtClean="0"/>
              <a:t>(JST)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660807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Time_Stamp_Original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(JST)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Date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yyyy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-mm-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hh:mm:ss.sss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time when the news was first delivered 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Japan Standard Time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).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ja-JP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2014-04-23 15:00:15.000</a:t>
            </a:r>
          </a:p>
          <a:p>
            <a:r>
              <a:rPr lang="en-US" altLang="ja-JP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2015-05-06 01:55:00.000</a:t>
            </a:r>
            <a:endParaRPr lang="en-US" altLang="ja-JP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54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Time_Stamp_Original</a:t>
            </a:r>
            <a:r>
              <a:rPr lang="en-US" altLang="ja-JP" dirty="0" smtClean="0"/>
              <a:t>(UTC)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557516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Time_Stamp_Original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(UTC)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Date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yyyy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-mm-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hh:mm:ss.sss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time when the news was first delivered 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(Universal Time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Coordinated).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2014-04-23 06:00:15.000</a:t>
            </a: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2015-05-05 16:55:00.000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Time_Stamp_ND</a:t>
            </a:r>
            <a:r>
              <a:rPr lang="en-US" altLang="ja-JP" dirty="0"/>
              <a:t>(JST</a:t>
            </a:r>
            <a:r>
              <a:rPr lang="en-US" altLang="ja-JP" dirty="0" smtClean="0"/>
              <a:t>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850421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(JST)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Date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yyyy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-mm-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hh:mm:ss.sss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time when the news was updated by QUICK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News Analysis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(Japan Standard Time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).</a:t>
            </a:r>
            <a:endParaRPr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2014-04-23 15:00:15.000</a:t>
            </a: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2015-05-06 01:55:00.000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Category A. Attribute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Time_Stamp_ND</a:t>
            </a:r>
            <a:r>
              <a:rPr lang="en-US" altLang="ja-JP" dirty="0" smtClean="0"/>
              <a:t>(UTC)</a:t>
            </a:r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14003"/>
              </p:ext>
            </p:extLst>
          </p:nvPr>
        </p:nvGraphicFramePr>
        <p:xfrm>
          <a:off x="467544" y="1772816"/>
          <a:ext cx="4824536" cy="17316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3312368"/>
              </a:tblGrid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Category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A. Attribute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E9EDF4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Field Description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Time_Stamp_ND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(UTC)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Comment</a:t>
                      </a: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Data Type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Date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Length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Missing Value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No blank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List Item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Format</a:t>
                      </a:r>
                      <a:endParaRPr lang="ja-JP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rgbClr val="0F3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yyyy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-mm-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dd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hh:mm:ss.sss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87ABF-51AD-4F48-BF86-0CECB73EA4A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467544" y="380600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time when the news was updated by QUICK News Analysis (Universal Time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Coordinated).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[Example]</a:t>
            </a:r>
            <a:endParaRPr lang="en-US" altLang="zh-TW" sz="16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2014-04-23 06:00:15.000</a:t>
            </a:r>
          </a:p>
          <a:p>
            <a:r>
              <a:rPr lang="en-US" altLang="zh-TW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2015-05-05 16:55:00.000</a:t>
            </a:r>
          </a:p>
        </p:txBody>
      </p:sp>
    </p:spTree>
    <p:extLst>
      <p:ext uri="{BB962C8B-B14F-4D97-AF65-F5344CB8AC3E}">
        <p14:creationId xmlns:p14="http://schemas.microsoft.com/office/powerpoint/2010/main" val="272238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9407</TotalTime>
  <Words>3593</Words>
  <Application>Microsoft Office PowerPoint</Application>
  <PresentationFormat>画面に合わせる (4:3)</PresentationFormat>
  <Paragraphs>1586</Paragraphs>
  <Slides>48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48</vt:i4>
      </vt:variant>
    </vt:vector>
  </HeadingPairs>
  <TitlesOfParts>
    <vt:vector size="55" baseType="lpstr">
      <vt:lpstr>ＭＳ Ｐゴシック</vt:lpstr>
      <vt:lpstr>メイリオ</vt:lpstr>
      <vt:lpstr>源ノ角ゴシック JP</vt:lpstr>
      <vt:lpstr>Arial</vt:lpstr>
      <vt:lpstr>Calibri</vt:lpstr>
      <vt:lpstr>Wingdings</vt:lpstr>
      <vt:lpstr>Office ​​テーマ</vt:lpstr>
      <vt:lpstr>PowerPoint プレゼンテーション</vt:lpstr>
      <vt:lpstr>Table of Contents</vt:lpstr>
      <vt:lpstr>List of Items</vt:lpstr>
      <vt:lpstr>List of Items</vt:lpstr>
      <vt:lpstr>PowerPoint プレゼンテーション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Category A. Attribute</vt:lpstr>
      <vt:lpstr>PowerPoint プレゼンテーション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Category B. Company</vt:lpstr>
      <vt:lpstr>PowerPoint プレゼンテーション</vt:lpstr>
      <vt:lpstr>Category C. Person</vt:lpstr>
      <vt:lpstr>PowerPoint プレゼンテーション</vt:lpstr>
      <vt:lpstr>Category D. Category</vt:lpstr>
      <vt:lpstr>Category D. Category</vt:lpstr>
      <vt:lpstr>Category D. Category</vt:lpstr>
      <vt:lpstr>Category D. Category</vt:lpstr>
      <vt:lpstr>Category D. Category</vt:lpstr>
      <vt:lpstr>Category D. Category</vt:lpstr>
      <vt:lpstr>Category D. Category</vt:lpstr>
      <vt:lpstr>Category D. Category</vt:lpstr>
      <vt:lpstr>PowerPoint プレゼンテーション</vt:lpstr>
      <vt:lpstr>Category E. Evaluate</vt:lpstr>
      <vt:lpstr>Category E. Evaluate</vt:lpstr>
      <vt:lpstr>Category E. Evaluate</vt:lpstr>
      <vt:lpstr>PowerPoint プレゼンテーション</vt:lpstr>
      <vt:lpstr>Category G. Keyword</vt:lpstr>
      <vt:lpstr>Category G. Keyword</vt:lpstr>
      <vt:lpstr>Contact Information</vt:lpstr>
    </vt:vector>
  </TitlesOfParts>
  <Company>株式会社格付投資情報センター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株式会社格付投資情報センター</dc:creator>
  <cp:lastModifiedBy>木村 和央</cp:lastModifiedBy>
  <cp:revision>180</cp:revision>
  <cp:lastPrinted>2015-05-15T03:24:01Z</cp:lastPrinted>
  <dcterms:created xsi:type="dcterms:W3CDTF">2015-04-24T10:51:33Z</dcterms:created>
  <dcterms:modified xsi:type="dcterms:W3CDTF">2019-04-29T11:53:37Z</dcterms:modified>
</cp:coreProperties>
</file>