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57" r:id="rId2"/>
    <p:sldId id="271" r:id="rId3"/>
    <p:sldId id="262" r:id="rId4"/>
    <p:sldId id="272" r:id="rId5"/>
    <p:sldId id="308" r:id="rId6"/>
    <p:sldId id="274" r:id="rId7"/>
    <p:sldId id="275" r:id="rId8"/>
    <p:sldId id="276" r:id="rId9"/>
    <p:sldId id="277" r:id="rId10"/>
    <p:sldId id="278" r:id="rId11"/>
    <p:sldId id="279" r:id="rId12"/>
    <p:sldId id="280" r:id="rId13"/>
    <p:sldId id="281" r:id="rId14"/>
    <p:sldId id="282" r:id="rId15"/>
    <p:sldId id="283" r:id="rId16"/>
    <p:sldId id="284" r:id="rId17"/>
    <p:sldId id="285" r:id="rId18"/>
    <p:sldId id="309" r:id="rId19"/>
    <p:sldId id="286" r:id="rId20"/>
    <p:sldId id="287" r:id="rId21"/>
    <p:sldId id="288" r:id="rId22"/>
    <p:sldId id="290" r:id="rId23"/>
    <p:sldId id="291" r:id="rId24"/>
    <p:sldId id="292" r:id="rId25"/>
    <p:sldId id="293" r:id="rId26"/>
    <p:sldId id="294" r:id="rId27"/>
    <p:sldId id="295" r:id="rId28"/>
    <p:sldId id="314" r:id="rId29"/>
    <p:sldId id="315" r:id="rId30"/>
    <p:sldId id="310" r:id="rId31"/>
    <p:sldId id="296" r:id="rId32"/>
    <p:sldId id="311" r:id="rId33"/>
    <p:sldId id="316" r:id="rId34"/>
    <p:sldId id="304" r:id="rId35"/>
    <p:sldId id="306" r:id="rId36"/>
    <p:sldId id="269" r:id="rId37"/>
    <p:sldId id="305" r:id="rId38"/>
    <p:sldId id="268" r:id="rId39"/>
    <p:sldId id="317" r:id="rId40"/>
    <p:sldId id="318" r:id="rId41"/>
    <p:sldId id="312" r:id="rId42"/>
    <p:sldId id="301" r:id="rId43"/>
    <p:sldId id="302" r:id="rId44"/>
    <p:sldId id="303" r:id="rId45"/>
    <p:sldId id="319" r:id="rId46"/>
    <p:sldId id="313" r:id="rId47"/>
    <p:sldId id="300" r:id="rId48"/>
    <p:sldId id="307" r:id="rId49"/>
    <p:sldId id="320" r:id="rId50"/>
    <p:sldId id="270" r:id="rId51"/>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3773"/>
    <a:srgbClr val="E9ED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1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972EAE96-C7B4-46DF-8F9C-F07AA40FA19C}" type="datetimeFigureOut">
              <a:rPr kumimoji="1" lang="ja-JP" altLang="en-US" smtClean="0"/>
              <a:t>2019/12/5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1D333235-BC4A-4416-8841-78A25712984A}" type="slidenum">
              <a:rPr kumimoji="1" lang="ja-JP" altLang="en-US" smtClean="0"/>
              <a:t>‹#›</a:t>
            </a:fld>
            <a:endParaRPr kumimoji="1" lang="ja-JP" altLang="en-US"/>
          </a:p>
        </p:txBody>
      </p:sp>
    </p:spTree>
    <p:extLst>
      <p:ext uri="{BB962C8B-B14F-4D97-AF65-F5344CB8AC3E}">
        <p14:creationId xmlns:p14="http://schemas.microsoft.com/office/powerpoint/2010/main" val="3748787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D333235-BC4A-4416-8841-78A25712984A}" type="slidenum">
              <a:rPr kumimoji="1" lang="ja-JP" altLang="en-US" smtClean="0"/>
              <a:t>1</a:t>
            </a:fld>
            <a:endParaRPr kumimoji="1" lang="ja-JP" altLang="en-US"/>
          </a:p>
        </p:txBody>
      </p:sp>
    </p:spTree>
    <p:extLst>
      <p:ext uri="{BB962C8B-B14F-4D97-AF65-F5344CB8AC3E}">
        <p14:creationId xmlns:p14="http://schemas.microsoft.com/office/powerpoint/2010/main" val="542816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D333235-BC4A-4416-8841-78A25712984A}" type="slidenum">
              <a:rPr kumimoji="1" lang="ja-JP" altLang="en-US" smtClean="0"/>
              <a:t>5</a:t>
            </a:fld>
            <a:endParaRPr kumimoji="1" lang="ja-JP" altLang="en-US"/>
          </a:p>
        </p:txBody>
      </p:sp>
    </p:spTree>
    <p:extLst>
      <p:ext uri="{BB962C8B-B14F-4D97-AF65-F5344CB8AC3E}">
        <p14:creationId xmlns:p14="http://schemas.microsoft.com/office/powerpoint/2010/main" val="542816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D333235-BC4A-4416-8841-78A25712984A}" type="slidenum">
              <a:rPr kumimoji="1" lang="ja-JP" altLang="en-US" smtClean="0"/>
              <a:t>18</a:t>
            </a:fld>
            <a:endParaRPr kumimoji="1" lang="ja-JP" altLang="en-US"/>
          </a:p>
        </p:txBody>
      </p:sp>
    </p:spTree>
    <p:extLst>
      <p:ext uri="{BB962C8B-B14F-4D97-AF65-F5344CB8AC3E}">
        <p14:creationId xmlns:p14="http://schemas.microsoft.com/office/powerpoint/2010/main" val="542816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D333235-BC4A-4416-8841-78A25712984A}" type="slidenum">
              <a:rPr kumimoji="1" lang="ja-JP" altLang="en-US" smtClean="0"/>
              <a:t>30</a:t>
            </a:fld>
            <a:endParaRPr kumimoji="1" lang="ja-JP" altLang="en-US"/>
          </a:p>
        </p:txBody>
      </p:sp>
    </p:spTree>
    <p:extLst>
      <p:ext uri="{BB962C8B-B14F-4D97-AF65-F5344CB8AC3E}">
        <p14:creationId xmlns:p14="http://schemas.microsoft.com/office/powerpoint/2010/main" val="542816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D333235-BC4A-4416-8841-78A25712984A}" type="slidenum">
              <a:rPr kumimoji="1" lang="ja-JP" altLang="en-US" smtClean="0"/>
              <a:t>32</a:t>
            </a:fld>
            <a:endParaRPr kumimoji="1" lang="ja-JP" altLang="en-US"/>
          </a:p>
        </p:txBody>
      </p:sp>
    </p:spTree>
    <p:extLst>
      <p:ext uri="{BB962C8B-B14F-4D97-AF65-F5344CB8AC3E}">
        <p14:creationId xmlns:p14="http://schemas.microsoft.com/office/powerpoint/2010/main" val="542816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D333235-BC4A-4416-8841-78A25712984A}" type="slidenum">
              <a:rPr kumimoji="1" lang="ja-JP" altLang="en-US" smtClean="0"/>
              <a:t>41</a:t>
            </a:fld>
            <a:endParaRPr kumimoji="1" lang="ja-JP" altLang="en-US"/>
          </a:p>
        </p:txBody>
      </p:sp>
    </p:spTree>
    <p:extLst>
      <p:ext uri="{BB962C8B-B14F-4D97-AF65-F5344CB8AC3E}">
        <p14:creationId xmlns:p14="http://schemas.microsoft.com/office/powerpoint/2010/main" val="5428169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D333235-BC4A-4416-8841-78A25712984A}" type="slidenum">
              <a:rPr kumimoji="1" lang="ja-JP" altLang="en-US" smtClean="0"/>
              <a:t>46</a:t>
            </a:fld>
            <a:endParaRPr kumimoji="1" lang="ja-JP" altLang="en-US"/>
          </a:p>
        </p:txBody>
      </p:sp>
    </p:spTree>
    <p:extLst>
      <p:ext uri="{BB962C8B-B14F-4D97-AF65-F5344CB8AC3E}">
        <p14:creationId xmlns:p14="http://schemas.microsoft.com/office/powerpoint/2010/main" val="542816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C0734AE-2E37-4BB8-B1E6-DE8E76F23835}" type="datetime1">
              <a:rPr kumimoji="1" lang="ja-JP" altLang="en-US" smtClean="0"/>
              <a:t>2019/12/5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15808180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C3A188D-BC3A-4926-8BBC-60726140CE2D}" type="datetime1">
              <a:rPr kumimoji="1" lang="ja-JP" altLang="en-US" smtClean="0"/>
              <a:t>2019/12/5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EE87ABF-51AD-4F48-BF86-0CECB73EA4AC}" type="slidenum">
              <a:rPr kumimoji="1" lang="ja-JP" altLang="en-US" smtClean="0"/>
              <a:t>‹#›</a:t>
            </a:fld>
            <a:endParaRPr kumimoji="1" lang="ja-JP" altLang="en-US"/>
          </a:p>
        </p:txBody>
      </p:sp>
    </p:spTree>
    <p:extLst>
      <p:ext uri="{BB962C8B-B14F-4D97-AF65-F5344CB8AC3E}">
        <p14:creationId xmlns:p14="http://schemas.microsoft.com/office/powerpoint/2010/main" val="4028252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E32F82-349D-4F98-86F3-57E827524B06}" type="datetime1">
              <a:rPr kumimoji="1" lang="ja-JP" altLang="en-US" smtClean="0"/>
              <a:t>2019/12/5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EE87ABF-51AD-4F48-BF86-0CECB73EA4AC}" type="slidenum">
              <a:rPr kumimoji="1" lang="ja-JP" altLang="en-US" smtClean="0"/>
              <a:t>‹#›</a:t>
            </a:fld>
            <a:endParaRPr kumimoji="1" lang="ja-JP" altLang="en-US"/>
          </a:p>
        </p:txBody>
      </p:sp>
    </p:spTree>
    <p:extLst>
      <p:ext uri="{BB962C8B-B14F-4D97-AF65-F5344CB8AC3E}">
        <p14:creationId xmlns:p14="http://schemas.microsoft.com/office/powerpoint/2010/main" val="2123914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lvl1pPr>
              <a:defRPr sz="1600"/>
            </a:lvl1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10"/>
          </p:nvPr>
        </p:nvSpPr>
        <p:spPr/>
        <p:txBody>
          <a:bodyPr/>
          <a:lstStyle/>
          <a:p>
            <a:fld id="{0F215954-516B-4331-BA7F-693E0DC3B8CD}" type="datetime1">
              <a:rPr kumimoji="1" lang="ja-JP" altLang="en-US" smtClean="0"/>
              <a:t>2019/12/5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b="0"/>
            </a:lvl1pPr>
          </a:lstStyle>
          <a:p>
            <a:fld id="{4EE87ABF-51AD-4F48-BF86-0CECB73EA4AC}" type="slidenum">
              <a:rPr lang="ja-JP" altLang="en-US" smtClean="0"/>
              <a:pPr/>
              <a:t>‹#›</a:t>
            </a:fld>
            <a:endParaRPr lang="ja-JP" altLang="en-US" dirty="0"/>
          </a:p>
        </p:txBody>
      </p:sp>
    </p:spTree>
    <p:extLst>
      <p:ext uri="{BB962C8B-B14F-4D97-AF65-F5344CB8AC3E}">
        <p14:creationId xmlns:p14="http://schemas.microsoft.com/office/powerpoint/2010/main" val="357372518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4ACF833-EAA7-43E8-B07D-9690F15F0538}" type="datetime1">
              <a:rPr kumimoji="1" lang="ja-JP" altLang="en-US" smtClean="0"/>
              <a:t>2019/12/5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EE87ABF-51AD-4F48-BF86-0CECB73EA4AC}" type="slidenum">
              <a:rPr kumimoji="1" lang="ja-JP" altLang="en-US" smtClean="0"/>
              <a:t>‹#›</a:t>
            </a:fld>
            <a:endParaRPr kumimoji="1" lang="ja-JP" altLang="en-US"/>
          </a:p>
        </p:txBody>
      </p:sp>
    </p:spTree>
    <p:extLst>
      <p:ext uri="{BB962C8B-B14F-4D97-AF65-F5344CB8AC3E}">
        <p14:creationId xmlns:p14="http://schemas.microsoft.com/office/powerpoint/2010/main" val="3759975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8BA6F74-6EA7-42E7-8283-CDBE1584B21E}" type="datetime1">
              <a:rPr kumimoji="1" lang="ja-JP" altLang="en-US" smtClean="0"/>
              <a:t>2019/12/5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a:t>
            </a:fld>
            <a:endParaRPr kumimoji="1" lang="ja-JP" altLang="en-US"/>
          </a:p>
        </p:txBody>
      </p:sp>
    </p:spTree>
    <p:extLst>
      <p:ext uri="{BB962C8B-B14F-4D97-AF65-F5344CB8AC3E}">
        <p14:creationId xmlns:p14="http://schemas.microsoft.com/office/powerpoint/2010/main" val="2418209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1B6DB6B-7BD7-419C-A2A7-29A7D38032CB}" type="datetime1">
              <a:rPr kumimoji="1" lang="ja-JP" altLang="en-US" smtClean="0"/>
              <a:t>2019/12/5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EE87ABF-51AD-4F48-BF86-0CECB73EA4AC}" type="slidenum">
              <a:rPr kumimoji="1" lang="ja-JP" altLang="en-US" smtClean="0"/>
              <a:t>‹#›</a:t>
            </a:fld>
            <a:endParaRPr kumimoji="1" lang="ja-JP" altLang="en-US"/>
          </a:p>
        </p:txBody>
      </p:sp>
    </p:spTree>
    <p:extLst>
      <p:ext uri="{BB962C8B-B14F-4D97-AF65-F5344CB8AC3E}">
        <p14:creationId xmlns:p14="http://schemas.microsoft.com/office/powerpoint/2010/main" val="1899727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2BCB19F-8C13-4B17-91A3-42C96E9B43DA}" type="datetime1">
              <a:rPr kumimoji="1" lang="ja-JP" altLang="en-US" smtClean="0"/>
              <a:t>2019/12/5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EE87ABF-51AD-4F48-BF86-0CECB73EA4AC}" type="slidenum">
              <a:rPr kumimoji="1" lang="ja-JP" altLang="en-US" smtClean="0"/>
              <a:t>‹#›</a:t>
            </a:fld>
            <a:endParaRPr kumimoji="1" lang="ja-JP" altLang="en-US"/>
          </a:p>
        </p:txBody>
      </p:sp>
    </p:spTree>
    <p:extLst>
      <p:ext uri="{BB962C8B-B14F-4D97-AF65-F5344CB8AC3E}">
        <p14:creationId xmlns:p14="http://schemas.microsoft.com/office/powerpoint/2010/main" val="538062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6A930A5-2588-4D90-B1C8-40FCBB7EB4A0}" type="datetime1">
              <a:rPr kumimoji="1" lang="ja-JP" altLang="en-US" smtClean="0"/>
              <a:t>2019/12/5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EE87ABF-51AD-4F48-BF86-0CECB73EA4AC}" type="slidenum">
              <a:rPr kumimoji="1" lang="ja-JP" altLang="en-US" smtClean="0"/>
              <a:t>‹#›</a:t>
            </a:fld>
            <a:endParaRPr kumimoji="1" lang="ja-JP" altLang="en-US"/>
          </a:p>
        </p:txBody>
      </p:sp>
    </p:spTree>
    <p:extLst>
      <p:ext uri="{BB962C8B-B14F-4D97-AF65-F5344CB8AC3E}">
        <p14:creationId xmlns:p14="http://schemas.microsoft.com/office/powerpoint/2010/main" val="3959276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38B4CC5-B54D-450C-81E4-C6D1602AA390}" type="datetime1">
              <a:rPr kumimoji="1" lang="ja-JP" altLang="en-US" smtClean="0"/>
              <a:t>2019/12/5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a:t>
            </a:fld>
            <a:endParaRPr kumimoji="1" lang="ja-JP" altLang="en-US"/>
          </a:p>
        </p:txBody>
      </p:sp>
    </p:spTree>
    <p:extLst>
      <p:ext uri="{BB962C8B-B14F-4D97-AF65-F5344CB8AC3E}">
        <p14:creationId xmlns:p14="http://schemas.microsoft.com/office/powerpoint/2010/main" val="67940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7710EEC-1541-4CFD-A8A6-75731261D821}" type="datetime1">
              <a:rPr kumimoji="1" lang="ja-JP" altLang="en-US" smtClean="0"/>
              <a:t>2019/12/5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a:t>
            </a:fld>
            <a:endParaRPr kumimoji="1" lang="ja-JP" altLang="en-US"/>
          </a:p>
        </p:txBody>
      </p:sp>
    </p:spTree>
    <p:extLst>
      <p:ext uri="{BB962C8B-B14F-4D97-AF65-F5344CB8AC3E}">
        <p14:creationId xmlns:p14="http://schemas.microsoft.com/office/powerpoint/2010/main" val="2216585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706090"/>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457200" y="1340768"/>
            <a:ext cx="8229600" cy="4896544"/>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29FEA3-B318-4683-8116-CFA7E8924A17}" type="datetime1">
              <a:rPr kumimoji="1" lang="ja-JP" altLang="en-US" smtClean="0"/>
              <a:t>2019/12/5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48264" y="6448251"/>
            <a:ext cx="2133600" cy="365125"/>
          </a:xfrm>
          <a:prstGeom prst="rect">
            <a:avLst/>
          </a:prstGeom>
        </p:spPr>
        <p:txBody>
          <a:bodyPr vert="horz" lIns="91440" tIns="45720" rIns="91440" bIns="45720" rtlCol="0" anchor="ctr"/>
          <a:lstStyle>
            <a:lvl1pPr algn="r">
              <a:defRPr sz="1600" b="1">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defRPr>
            </a:lvl1pPr>
          </a:lstStyle>
          <a:p>
            <a:fld id="{4EE87ABF-51AD-4F48-BF86-0CECB73EA4AC}" type="slidenum">
              <a:rPr lang="ja-JP" altLang="en-US" smtClean="0"/>
              <a:pPr/>
              <a:t>‹#›</a:t>
            </a:fld>
            <a:endParaRPr lang="ja-JP" altLang="en-US" dirty="0"/>
          </a:p>
        </p:txBody>
      </p:sp>
      <p:pic>
        <p:nvPicPr>
          <p:cNvPr id="9" name="Picture 3" descr="D:\Users\ysasaoka\Desktop\QUICKニュース解析\QUICK_新ロゴ\QUICK_Logo_S.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020272" y="158409"/>
            <a:ext cx="1816100" cy="533400"/>
          </a:xfrm>
          <a:prstGeom prst="rect">
            <a:avLst/>
          </a:prstGeom>
          <a:noFill/>
          <a:extLst>
            <a:ext uri="{909E8E84-426E-40DD-AFC4-6F175D3DCCD1}">
              <a14:hiddenFill xmlns:a14="http://schemas.microsoft.com/office/drawing/2010/main">
                <a:solidFill>
                  <a:srgbClr val="FFFFFF"/>
                </a:solidFill>
              </a14:hiddenFill>
            </a:ext>
          </a:extLst>
        </p:spPr>
      </p:pic>
      <p:sp>
        <p:nvSpPr>
          <p:cNvPr id="10" name="テキスト ボックス 9"/>
          <p:cNvSpPr txBox="1"/>
          <p:nvPr userDrawn="1"/>
        </p:nvSpPr>
        <p:spPr>
          <a:xfrm>
            <a:off x="1159631" y="6599992"/>
            <a:ext cx="7183057" cy="184666"/>
          </a:xfrm>
          <a:prstGeom prst="rect">
            <a:avLst/>
          </a:prstGeom>
          <a:solidFill>
            <a:schemeClr val="bg1"/>
          </a:solidFill>
        </p:spPr>
        <p:txBody>
          <a:bodyPr wrap="none" lIns="0" tIns="0" rIns="0" bIns="0" rtlCol="0" anchor="t" anchorCtr="0">
            <a:spAutoFit/>
          </a:bodyPr>
          <a:lstStyle/>
          <a:p>
            <a:r>
              <a:rPr kumimoji="1" lang="en-US" altLang="ja-JP" sz="1200" b="0" dirty="0" smtClean="0">
                <a:solidFill>
                  <a:srgbClr val="003B77"/>
                </a:solidFill>
                <a:latin typeface="源ノ角ゴシック JP" panose="020B0500000000000000" pitchFamily="34" charset="-128"/>
                <a:ea typeface="源ノ角ゴシック JP" panose="020B0500000000000000" pitchFamily="34" charset="-128"/>
                <a:cs typeface="メイリオ" panose="020B0604030504040204" pitchFamily="50" charset="-128"/>
              </a:rPr>
              <a:t>Copyright©</a:t>
            </a:r>
            <a:r>
              <a:rPr kumimoji="1" lang="ja-JP" altLang="en-US" sz="1200" b="0" baseline="0" dirty="0" smtClean="0">
                <a:solidFill>
                  <a:srgbClr val="003B77"/>
                </a:solidFill>
                <a:latin typeface="源ノ角ゴシック JP" panose="020B0500000000000000" pitchFamily="34" charset="-128"/>
                <a:ea typeface="源ノ角ゴシック JP" panose="020B0500000000000000" pitchFamily="34" charset="-128"/>
                <a:cs typeface="メイリオ" panose="020B0604030504040204" pitchFamily="50" charset="-128"/>
              </a:rPr>
              <a:t> </a:t>
            </a:r>
            <a:r>
              <a:rPr kumimoji="1" lang="en-US" altLang="ja-JP" sz="1200" b="0" baseline="0" dirty="0" smtClean="0">
                <a:solidFill>
                  <a:srgbClr val="003B77"/>
                </a:solidFill>
                <a:latin typeface="源ノ角ゴシック JP" panose="020B0500000000000000" pitchFamily="34" charset="-128"/>
                <a:ea typeface="源ノ角ゴシック JP" panose="020B0500000000000000" pitchFamily="34" charset="-128"/>
                <a:cs typeface="メイリオ" panose="020B0604030504040204" pitchFamily="50" charset="-128"/>
              </a:rPr>
              <a:t>QUICK corp., and Nikkei Financial Technology Research Institute, Inc. All rights reserved. </a:t>
            </a:r>
            <a:endParaRPr kumimoji="1" lang="ja-JP" altLang="en-US" sz="1200" b="0" dirty="0">
              <a:solidFill>
                <a:srgbClr val="003B77"/>
              </a:solidFill>
              <a:latin typeface="源ノ角ゴシック JP" panose="020B0500000000000000" pitchFamily="34" charset="-128"/>
              <a:ea typeface="源ノ角ゴシック JP" panose="020B0500000000000000" pitchFamily="34" charset="-128"/>
              <a:cs typeface="メイリオ" panose="020B0604030504040204" pitchFamily="50" charset="-128"/>
            </a:endParaRPr>
          </a:p>
        </p:txBody>
      </p:sp>
    </p:spTree>
    <p:extLst>
      <p:ext uri="{BB962C8B-B14F-4D97-AF65-F5344CB8AC3E}">
        <p14:creationId xmlns:p14="http://schemas.microsoft.com/office/powerpoint/2010/main" val="628161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l" defTabSz="914400" rtl="0" eaLnBrk="1" latinLnBrk="0" hangingPunct="1">
        <a:spcBef>
          <a:spcPct val="0"/>
        </a:spcBef>
        <a:buNone/>
        <a:defRPr kumimoji="1" sz="2000" b="1" u="sng"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2000" b="1"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683568"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3200" b="1" dirty="0" smtClean="0">
                <a:latin typeface="メイリオ" panose="020B0604030504040204" pitchFamily="50" charset="-128"/>
                <a:ea typeface="メイリオ" panose="020B0604030504040204" pitchFamily="50" charset="-128"/>
                <a:cs typeface="メイリオ" panose="020B0604030504040204" pitchFamily="50" charset="-128"/>
              </a:rPr>
              <a:t>ＱＵＩＣＫニュース解析 </a:t>
            </a:r>
            <a:r>
              <a:rPr lang="en-US" altLang="ja-JP" sz="3200" b="1"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3200" b="1"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3200" b="1" dirty="0" smtClean="0">
                <a:latin typeface="メイリオ" panose="020B0604030504040204" pitchFamily="50" charset="-128"/>
                <a:ea typeface="メイリオ" panose="020B0604030504040204" pitchFamily="50" charset="-128"/>
                <a:cs typeface="メイリオ" panose="020B0604030504040204" pitchFamily="50" charset="-128"/>
              </a:rPr>
              <a:t>ファイルサービス仕様説明書 </a:t>
            </a:r>
            <a:endParaRPr lang="ja-JP" altLang="en-US" sz="3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fld id="{4EE87ABF-51AD-4F48-BF86-0CECB73EA4AC}" type="slidenum">
              <a:rPr kumimoji="1" lang="ja-JP" altLang="en-US" smtClean="0"/>
              <a:t>1</a:t>
            </a:fld>
            <a:endParaRPr kumimoji="1" lang="ja-JP" altLang="en-US"/>
          </a:p>
        </p:txBody>
      </p:sp>
      <p:sp>
        <p:nvSpPr>
          <p:cNvPr id="4" name="テキスト ボックス 3"/>
          <p:cNvSpPr txBox="1"/>
          <p:nvPr/>
        </p:nvSpPr>
        <p:spPr>
          <a:xfrm>
            <a:off x="4780384" y="4890646"/>
            <a:ext cx="4032448" cy="338554"/>
          </a:xfrm>
          <a:prstGeom prst="rect">
            <a:avLst/>
          </a:prstGeom>
          <a:noFill/>
        </p:spPr>
        <p:txBody>
          <a:bodyPr wrap="square" rtlCol="0">
            <a:spAutoFit/>
          </a:bodyPr>
          <a:lstStyle/>
          <a:p>
            <a:pPr algn="ct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更新日：</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2019</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日</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p:cNvSpPr/>
          <p:nvPr/>
        </p:nvSpPr>
        <p:spPr>
          <a:xfrm>
            <a:off x="467544" y="5744289"/>
            <a:ext cx="8208912" cy="276999"/>
          </a:xfrm>
          <a:prstGeom prst="rect">
            <a:avLst/>
          </a:prstGeom>
        </p:spPr>
        <p:txBody>
          <a:bodyPr wrap="square">
            <a:spAutoFit/>
          </a:bodyPr>
          <a:lstStyle/>
          <a:p>
            <a:pPr algn="ctr"/>
            <a:r>
              <a:rPr lang="en-US" altLang="ja-JP" sz="12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仕様については更新日現在のものになります。仕様は予告なく変更となることがございます。</a:t>
            </a:r>
            <a:endParaRPr lang="en-US" altLang="ja-JP" sz="12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601544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カテゴリー　</a:t>
            </a:r>
            <a:r>
              <a:rPr lang="en-US" altLang="ja-JP" dirty="0" smtClean="0"/>
              <a:t>A.</a:t>
            </a:r>
            <a:r>
              <a:rPr lang="ja-JP" altLang="en-US" dirty="0" smtClean="0"/>
              <a:t>　</a:t>
            </a:r>
            <a:r>
              <a:rPr lang="en-US" altLang="ja-JP" dirty="0" smtClean="0"/>
              <a:t>Attribute</a:t>
            </a:r>
            <a:endParaRPr kumimoji="1" lang="ja-JP" altLang="en-US" dirty="0"/>
          </a:p>
        </p:txBody>
      </p:sp>
      <p:sp>
        <p:nvSpPr>
          <p:cNvPr id="3" name="コンテンツ プレースホルダー 2"/>
          <p:cNvSpPr>
            <a:spLocks noGrp="1"/>
          </p:cNvSpPr>
          <p:nvPr>
            <p:ph idx="1"/>
          </p:nvPr>
        </p:nvSpPr>
        <p:spPr/>
        <p:txBody>
          <a:bodyPr/>
          <a:lstStyle/>
          <a:p>
            <a:r>
              <a:rPr lang="ja-JP" altLang="en-US" dirty="0"/>
              <a:t>ニュース</a:t>
            </a:r>
            <a:r>
              <a:rPr lang="en-US" altLang="ja-JP" dirty="0"/>
              <a:t>ID_</a:t>
            </a:r>
            <a:r>
              <a:rPr lang="ja-JP" altLang="en-US" dirty="0"/>
              <a:t>オリジナル</a:t>
            </a:r>
          </a:p>
        </p:txBody>
      </p:sp>
      <p:graphicFrame>
        <p:nvGraphicFramePr>
          <p:cNvPr id="6" name="表 5"/>
          <p:cNvGraphicFramePr>
            <a:graphicFrameLocks noGrp="1"/>
          </p:cNvGraphicFramePr>
          <p:nvPr>
            <p:extLst>
              <p:ext uri="{D42A27DB-BD31-4B8C-83A1-F6EECF244321}">
                <p14:modId xmlns:p14="http://schemas.microsoft.com/office/powerpoint/2010/main" val="2935312014"/>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 Attribute</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News_ID_ND_Original</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ニュース</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ID_</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オリジナル</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50</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なし</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text</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10</a:t>
            </a:fld>
            <a:endParaRPr kumimoji="1" lang="ja-JP" altLang="en-US"/>
          </a:p>
        </p:txBody>
      </p:sp>
      <p:sp>
        <p:nvSpPr>
          <p:cNvPr id="9" name="正方形/長方形 8"/>
          <p:cNvSpPr/>
          <p:nvPr/>
        </p:nvSpPr>
        <p:spPr>
          <a:xfrm>
            <a:off x="467544" y="3806009"/>
            <a:ext cx="8208912" cy="1631216"/>
          </a:xfrm>
          <a:prstGeom prst="rect">
            <a:avLst/>
          </a:prstGeom>
        </p:spPr>
        <p:txBody>
          <a:bodyPr wrap="square">
            <a:spAutoFit/>
          </a:bodyPr>
          <a:lstStyle/>
          <a:p>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QUICK</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社によるニュース</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になります。</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ASFS1500C15082012</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HMB9132</a:t>
            </a:r>
          </a:p>
        </p:txBody>
      </p:sp>
    </p:spTree>
    <p:extLst>
      <p:ext uri="{BB962C8B-B14F-4D97-AF65-F5344CB8AC3E}">
        <p14:creationId xmlns:p14="http://schemas.microsoft.com/office/powerpoint/2010/main" val="27223832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カテゴリー　</a:t>
            </a:r>
            <a:r>
              <a:rPr lang="en-US" altLang="ja-JP" dirty="0" smtClean="0"/>
              <a:t>A.</a:t>
            </a:r>
            <a:r>
              <a:rPr lang="ja-JP" altLang="en-US" dirty="0" smtClean="0"/>
              <a:t>　</a:t>
            </a:r>
            <a:r>
              <a:rPr lang="en-US" altLang="ja-JP" dirty="0" smtClean="0"/>
              <a:t>Attribute</a:t>
            </a:r>
            <a:endParaRPr kumimoji="1" lang="ja-JP" altLang="en-US" dirty="0"/>
          </a:p>
        </p:txBody>
      </p:sp>
      <p:sp>
        <p:nvSpPr>
          <p:cNvPr id="3" name="コンテンツ プレースホルダー 2"/>
          <p:cNvSpPr>
            <a:spLocks noGrp="1"/>
          </p:cNvSpPr>
          <p:nvPr>
            <p:ph idx="1"/>
          </p:nvPr>
        </p:nvSpPr>
        <p:spPr/>
        <p:txBody>
          <a:bodyPr/>
          <a:lstStyle/>
          <a:p>
            <a:r>
              <a:rPr lang="ja-JP" altLang="en-US" dirty="0"/>
              <a:t>ニュース</a:t>
            </a:r>
            <a:r>
              <a:rPr lang="en-US" altLang="ja-JP" dirty="0" err="1"/>
              <a:t>ID_NewsDolphin</a:t>
            </a:r>
            <a:endParaRPr lang="en-US" altLang="ja-JP" dirty="0"/>
          </a:p>
        </p:txBody>
      </p:sp>
      <p:graphicFrame>
        <p:nvGraphicFramePr>
          <p:cNvPr id="6" name="表 5"/>
          <p:cNvGraphicFramePr>
            <a:graphicFrameLocks noGrp="1"/>
          </p:cNvGraphicFramePr>
          <p:nvPr>
            <p:extLst>
              <p:ext uri="{D42A27DB-BD31-4B8C-83A1-F6EECF244321}">
                <p14:modId xmlns:p14="http://schemas.microsoft.com/office/powerpoint/2010/main" val="531840921"/>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 Attribute</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News_ID_ND</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ニュース</a:t>
                      </a: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ID_NewsDolphin</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固定長文字列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18</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なし</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yyyymmdd</a:t>
                      </a: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11</a:t>
            </a:fld>
            <a:endParaRPr kumimoji="1" lang="ja-JP" altLang="en-US"/>
          </a:p>
        </p:txBody>
      </p:sp>
      <p:sp>
        <p:nvSpPr>
          <p:cNvPr id="9" name="正方形/長方形 8"/>
          <p:cNvSpPr/>
          <p:nvPr/>
        </p:nvSpPr>
        <p:spPr>
          <a:xfrm>
            <a:off x="467544" y="3806009"/>
            <a:ext cx="8208912" cy="1631216"/>
          </a:xfrm>
          <a:prstGeom prst="rect">
            <a:avLst/>
          </a:prstGeom>
        </p:spPr>
        <p:txBody>
          <a:bodyPr wrap="square">
            <a:spAutoFit/>
          </a:bodyPr>
          <a:lstStyle/>
          <a:p>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QUICK</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ニュース解析独自のニュース</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になります。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201208150009H002</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2014073000015002</a:t>
            </a:r>
          </a:p>
        </p:txBody>
      </p:sp>
    </p:spTree>
    <p:extLst>
      <p:ext uri="{BB962C8B-B14F-4D97-AF65-F5344CB8AC3E}">
        <p14:creationId xmlns:p14="http://schemas.microsoft.com/office/powerpoint/2010/main" val="27223832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カテゴリー　</a:t>
            </a:r>
            <a:r>
              <a:rPr lang="en-US" altLang="ja-JP" dirty="0" smtClean="0"/>
              <a:t>A.</a:t>
            </a:r>
            <a:r>
              <a:rPr lang="ja-JP" altLang="en-US" dirty="0" smtClean="0"/>
              <a:t>　</a:t>
            </a:r>
            <a:r>
              <a:rPr lang="en-US" altLang="ja-JP" dirty="0" smtClean="0"/>
              <a:t>Attribute</a:t>
            </a:r>
            <a:endParaRPr kumimoji="1" lang="ja-JP" altLang="en-US" dirty="0"/>
          </a:p>
        </p:txBody>
      </p:sp>
      <p:sp>
        <p:nvSpPr>
          <p:cNvPr id="3" name="コンテンツ プレースホルダー 2"/>
          <p:cNvSpPr>
            <a:spLocks noGrp="1"/>
          </p:cNvSpPr>
          <p:nvPr>
            <p:ph idx="1"/>
          </p:nvPr>
        </p:nvSpPr>
        <p:spPr/>
        <p:txBody>
          <a:bodyPr/>
          <a:lstStyle/>
          <a:p>
            <a:r>
              <a:rPr lang="ja-JP" altLang="en-US" dirty="0"/>
              <a:t>見出し</a:t>
            </a:r>
          </a:p>
        </p:txBody>
      </p:sp>
      <p:graphicFrame>
        <p:nvGraphicFramePr>
          <p:cNvPr id="6" name="表 5"/>
          <p:cNvGraphicFramePr>
            <a:graphicFrameLocks noGrp="1"/>
          </p:cNvGraphicFramePr>
          <p:nvPr>
            <p:extLst>
              <p:ext uri="{D42A27DB-BD31-4B8C-83A1-F6EECF244321}">
                <p14:modId xmlns:p14="http://schemas.microsoft.com/office/powerpoint/2010/main" val="1619794730"/>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 Attribute</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7</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Headline</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見出し</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256</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なし</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text</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12</a:t>
            </a:fld>
            <a:endParaRPr kumimoji="1" lang="ja-JP" altLang="en-US"/>
          </a:p>
        </p:txBody>
      </p:sp>
      <p:sp>
        <p:nvSpPr>
          <p:cNvPr id="9" name="正方形/長方形 8"/>
          <p:cNvSpPr/>
          <p:nvPr/>
        </p:nvSpPr>
        <p:spPr>
          <a:xfrm>
            <a:off x="467544" y="3806009"/>
            <a:ext cx="8208912" cy="1384995"/>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ニュースの見出し全文になります。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&lt;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日経</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&gt;◇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ＧＷ、ガソリン価格安め　首都圏の激戦区</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120</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円台も</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&lt;NQN&gt;◇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＜東証＞コマツが反発　米株高で押し目買い </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自動建機</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は反応薄</a:t>
            </a:r>
          </a:p>
        </p:txBody>
      </p:sp>
    </p:spTree>
    <p:extLst>
      <p:ext uri="{BB962C8B-B14F-4D97-AF65-F5344CB8AC3E}">
        <p14:creationId xmlns:p14="http://schemas.microsoft.com/office/powerpoint/2010/main" val="27223832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カテゴリー　</a:t>
            </a:r>
            <a:r>
              <a:rPr lang="en-US" altLang="ja-JP" dirty="0" smtClean="0"/>
              <a:t>A.</a:t>
            </a:r>
            <a:r>
              <a:rPr lang="ja-JP" altLang="en-US" dirty="0" smtClean="0"/>
              <a:t>　</a:t>
            </a:r>
            <a:r>
              <a:rPr lang="en-US" altLang="ja-JP" dirty="0" smtClean="0"/>
              <a:t>Attribute</a:t>
            </a:r>
            <a:endParaRPr kumimoji="1" lang="ja-JP" altLang="en-US" dirty="0"/>
          </a:p>
        </p:txBody>
      </p:sp>
      <p:sp>
        <p:nvSpPr>
          <p:cNvPr id="3" name="コンテンツ プレースホルダー 2"/>
          <p:cNvSpPr>
            <a:spLocks noGrp="1"/>
          </p:cNvSpPr>
          <p:nvPr>
            <p:ph idx="1"/>
          </p:nvPr>
        </p:nvSpPr>
        <p:spPr/>
        <p:txBody>
          <a:bodyPr/>
          <a:lstStyle/>
          <a:p>
            <a:r>
              <a:rPr lang="ja-JP" altLang="en-US" dirty="0"/>
              <a:t>ニュース提供社</a:t>
            </a:r>
          </a:p>
        </p:txBody>
      </p:sp>
      <p:graphicFrame>
        <p:nvGraphicFramePr>
          <p:cNvPr id="6" name="表 5"/>
          <p:cNvGraphicFramePr>
            <a:graphicFrameLocks noGrp="1"/>
          </p:cNvGraphicFramePr>
          <p:nvPr>
            <p:extLst>
              <p:ext uri="{D42A27DB-BD31-4B8C-83A1-F6EECF244321}">
                <p14:modId xmlns:p14="http://schemas.microsoft.com/office/powerpoint/2010/main" val="1926258248"/>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 Attribute</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8</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News_Service_Name</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ニュース提供社</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40</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text</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13</a:t>
            </a:fld>
            <a:endParaRPr kumimoji="1" lang="ja-JP" altLang="en-US"/>
          </a:p>
        </p:txBody>
      </p:sp>
      <p:sp>
        <p:nvSpPr>
          <p:cNvPr id="9" name="正方形/長方形 8"/>
          <p:cNvSpPr/>
          <p:nvPr/>
        </p:nvSpPr>
        <p:spPr>
          <a:xfrm>
            <a:off x="467544" y="3806009"/>
            <a:ext cx="8208912" cy="1938992"/>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ニュースを提供している提供企業を表します。</a:t>
            </a:r>
          </a:p>
          <a:p>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001:</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日本経済新聞、</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002:QUICK</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の</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通りになります</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001</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002</a:t>
            </a:r>
          </a:p>
        </p:txBody>
      </p:sp>
    </p:spTree>
    <p:extLst>
      <p:ext uri="{BB962C8B-B14F-4D97-AF65-F5344CB8AC3E}">
        <p14:creationId xmlns:p14="http://schemas.microsoft.com/office/powerpoint/2010/main" val="27223832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カテゴリー　</a:t>
            </a:r>
            <a:r>
              <a:rPr lang="en-US" altLang="ja-JP" dirty="0" smtClean="0"/>
              <a:t>A.</a:t>
            </a:r>
            <a:r>
              <a:rPr lang="ja-JP" altLang="en-US" dirty="0" smtClean="0"/>
              <a:t>　</a:t>
            </a:r>
            <a:r>
              <a:rPr lang="en-US" altLang="ja-JP" dirty="0" smtClean="0"/>
              <a:t>Attribute</a:t>
            </a:r>
            <a:endParaRPr kumimoji="1" lang="ja-JP" altLang="en-US" dirty="0"/>
          </a:p>
        </p:txBody>
      </p:sp>
      <p:sp>
        <p:nvSpPr>
          <p:cNvPr id="3" name="コンテンツ プレースホルダー 2"/>
          <p:cNvSpPr>
            <a:spLocks noGrp="1"/>
          </p:cNvSpPr>
          <p:nvPr>
            <p:ph idx="1"/>
          </p:nvPr>
        </p:nvSpPr>
        <p:spPr/>
        <p:txBody>
          <a:bodyPr/>
          <a:lstStyle/>
          <a:p>
            <a:r>
              <a:rPr lang="ja-JP" altLang="en-US" dirty="0"/>
              <a:t>ニュースソース</a:t>
            </a:r>
          </a:p>
        </p:txBody>
      </p:sp>
      <p:graphicFrame>
        <p:nvGraphicFramePr>
          <p:cNvPr id="6" name="表 5"/>
          <p:cNvGraphicFramePr>
            <a:graphicFrameLocks noGrp="1"/>
          </p:cNvGraphicFramePr>
          <p:nvPr>
            <p:extLst>
              <p:ext uri="{D42A27DB-BD31-4B8C-83A1-F6EECF244321}">
                <p14:modId xmlns:p14="http://schemas.microsoft.com/office/powerpoint/2010/main" val="2647825419"/>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 Attribute</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9</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News_Source</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ニュースソース</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40</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text</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14</a:t>
            </a:fld>
            <a:endParaRPr kumimoji="1" lang="ja-JP" altLang="en-US"/>
          </a:p>
        </p:txBody>
      </p:sp>
      <p:graphicFrame>
        <p:nvGraphicFramePr>
          <p:cNvPr id="8" name="表 7"/>
          <p:cNvGraphicFramePr>
            <a:graphicFrameLocks noGrp="1"/>
          </p:cNvGraphicFramePr>
          <p:nvPr>
            <p:extLst>
              <p:ext uri="{D42A27DB-BD31-4B8C-83A1-F6EECF244321}">
                <p14:modId xmlns:p14="http://schemas.microsoft.com/office/powerpoint/2010/main" val="403549529"/>
              </p:ext>
            </p:extLst>
          </p:nvPr>
        </p:nvGraphicFramePr>
        <p:xfrm>
          <a:off x="5508104" y="3717032"/>
          <a:ext cx="3456384" cy="1864995"/>
        </p:xfrm>
        <a:graphic>
          <a:graphicData uri="http://schemas.openxmlformats.org/drawingml/2006/table">
            <a:tbl>
              <a:tblPr>
                <a:tableStyleId>{5C22544A-7EE6-4342-B048-85BDC9FD1C3A}</a:tableStyleId>
              </a:tblPr>
              <a:tblGrid>
                <a:gridCol w="1008112">
                  <a:extLst>
                    <a:ext uri="{9D8B030D-6E8A-4147-A177-3AD203B41FA5}">
                      <a16:colId xmlns:a16="http://schemas.microsoft.com/office/drawing/2014/main" val="20000"/>
                    </a:ext>
                  </a:extLst>
                </a:gridCol>
                <a:gridCol w="2448272">
                  <a:extLst>
                    <a:ext uri="{9D8B030D-6E8A-4147-A177-3AD203B41FA5}">
                      <a16:colId xmlns:a16="http://schemas.microsoft.com/office/drawing/2014/main" val="20001"/>
                    </a:ext>
                  </a:extLst>
                </a:gridCol>
              </a:tblGrid>
              <a:tr h="152400">
                <a:tc>
                  <a:txBody>
                    <a:bodyPr/>
                    <a:lstStyle/>
                    <a:p>
                      <a:pPr algn="ctr" fontAlgn="ctr"/>
                      <a:r>
                        <a:rPr lang="en-US" sz="1050" b="1" u="none" strike="noStrike" dirty="0" err="1">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News_Source</a:t>
                      </a:r>
                      <a:endParaRPr 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solidFill>
                      <a:srgbClr val="0F3773"/>
                    </a:solidFill>
                  </a:tcPr>
                </a:tc>
                <a:tc>
                  <a:txBody>
                    <a:bodyPr/>
                    <a:lstStyle/>
                    <a:p>
                      <a:pPr algn="ctr" fontAlgn="ctr"/>
                      <a:r>
                        <a:rPr lang="ja-JP" alt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対応配信元</a:t>
                      </a:r>
                      <a:endParaRPr lang="ja-JP" alt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solidFill>
                      <a:srgbClr val="0F3773"/>
                    </a:solidFill>
                  </a:tcPr>
                </a:tc>
                <a:extLst>
                  <a:ext uri="{0D108BD9-81ED-4DB2-BD59-A6C34878D82A}">
                    <a16:rowId xmlns:a16="http://schemas.microsoft.com/office/drawing/2014/main" val="10000"/>
                  </a:ext>
                </a:extLst>
              </a:tr>
              <a:tr h="152400">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ＮＱＮ</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ＱＢＲ</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ＱＥＣ</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ＱＵＩＣＫ</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Ｒ＆Ｉ</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ＴＥＣＨ</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7</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財務省</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8</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日銀</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8"/>
                  </a:ext>
                </a:extLst>
              </a:tr>
              <a:tr h="152400">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9</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日経</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9"/>
                  </a:ext>
                </a:extLst>
              </a:tr>
              <a:tr h="152400">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発表</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10"/>
                  </a:ext>
                </a:extLst>
              </a:tr>
            </a:tbl>
          </a:graphicData>
        </a:graphic>
      </p:graphicFrame>
      <p:sp>
        <p:nvSpPr>
          <p:cNvPr id="4" name="テキスト ボックス 3"/>
          <p:cNvSpPr txBox="1"/>
          <p:nvPr/>
        </p:nvSpPr>
        <p:spPr>
          <a:xfrm>
            <a:off x="6760044" y="3378478"/>
            <a:ext cx="952505" cy="338554"/>
          </a:xfrm>
          <a:prstGeom prst="rect">
            <a:avLst/>
          </a:prstGeom>
          <a:noFill/>
        </p:spPr>
        <p:txBody>
          <a:bodyPr wrap="none" rtlCol="0">
            <a:spAutoFit/>
          </a:bodyPr>
          <a:lstStyle/>
          <a:p>
            <a:r>
              <a:rPr kumimoji="1" lang="ja-JP" altLang="en-US" sz="1600" u="sng" dirty="0" smtClean="0">
                <a:latin typeface="メイリオ" panose="020B0604030504040204" pitchFamily="50" charset="-128"/>
                <a:ea typeface="メイリオ" panose="020B0604030504040204" pitchFamily="50" charset="-128"/>
                <a:cs typeface="メイリオ" panose="020B0604030504040204" pitchFamily="50" charset="-128"/>
              </a:rPr>
              <a:t>別表</a:t>
            </a:r>
            <a:r>
              <a:rPr kumimoji="1" lang="en-US" altLang="ja-JP" sz="1600" u="sng" dirty="0" smtClean="0">
                <a:latin typeface="メイリオ" panose="020B0604030504040204" pitchFamily="50" charset="-128"/>
                <a:ea typeface="メイリオ" panose="020B0604030504040204" pitchFamily="50" charset="-128"/>
                <a:cs typeface="メイリオ" panose="020B0604030504040204" pitchFamily="50" charset="-128"/>
              </a:rPr>
              <a:t>A-9</a:t>
            </a:r>
            <a:endParaRPr kumimoji="1" lang="ja-JP" altLang="en-US" sz="1600" u="sng"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a:off x="467544" y="3806009"/>
            <a:ext cx="8208912" cy="2554545"/>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ニュースの配信元</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を表します。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一覧は別表</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A-9</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を参照ください。</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No.7 </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見出し」の出だし</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”&lt;&gt;”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は</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当項目と一致します。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日経 　→　見出し”</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&lt;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日経</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&gt;◇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ＧＷ、・・・・”</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NQN</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　→　見出し”</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&lt;NQN&gt;◇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＜東証＞ ・・・・”</a:t>
            </a:r>
          </a:p>
        </p:txBody>
      </p:sp>
    </p:spTree>
    <p:extLst>
      <p:ext uri="{BB962C8B-B14F-4D97-AF65-F5344CB8AC3E}">
        <p14:creationId xmlns:p14="http://schemas.microsoft.com/office/powerpoint/2010/main" val="27223832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カテゴリー　</a:t>
            </a:r>
            <a:r>
              <a:rPr lang="en-US" altLang="ja-JP" dirty="0" smtClean="0"/>
              <a:t>A.</a:t>
            </a:r>
            <a:r>
              <a:rPr lang="ja-JP" altLang="en-US" dirty="0" smtClean="0"/>
              <a:t>　</a:t>
            </a:r>
            <a:r>
              <a:rPr lang="en-US" altLang="ja-JP" dirty="0" smtClean="0"/>
              <a:t>Attribute</a:t>
            </a:r>
            <a:endParaRPr kumimoji="1" lang="ja-JP" altLang="en-US" dirty="0"/>
          </a:p>
        </p:txBody>
      </p:sp>
      <p:sp>
        <p:nvSpPr>
          <p:cNvPr id="3" name="コンテンツ プレースホルダー 2"/>
          <p:cNvSpPr>
            <a:spLocks noGrp="1"/>
          </p:cNvSpPr>
          <p:nvPr>
            <p:ph idx="1"/>
          </p:nvPr>
        </p:nvSpPr>
        <p:spPr/>
        <p:txBody>
          <a:bodyPr/>
          <a:lstStyle/>
          <a:p>
            <a:r>
              <a:rPr lang="ja-JP" altLang="en-US" dirty="0"/>
              <a:t>重要ニュースフラグ</a:t>
            </a:r>
          </a:p>
        </p:txBody>
      </p:sp>
      <p:graphicFrame>
        <p:nvGraphicFramePr>
          <p:cNvPr id="6" name="表 5"/>
          <p:cNvGraphicFramePr>
            <a:graphicFrameLocks noGrp="1"/>
          </p:cNvGraphicFramePr>
          <p:nvPr>
            <p:extLst>
              <p:ext uri="{D42A27DB-BD31-4B8C-83A1-F6EECF244321}">
                <p14:modId xmlns:p14="http://schemas.microsoft.com/office/powerpoint/2010/main" val="734749749"/>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 Attribute</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10</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Important_News</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重要ニュースフラグ</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固定長文字列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なし</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1(yes),0(no)</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15</a:t>
            </a:fld>
            <a:endParaRPr kumimoji="1" lang="ja-JP" altLang="en-US"/>
          </a:p>
        </p:txBody>
      </p:sp>
      <p:sp>
        <p:nvSpPr>
          <p:cNvPr id="9" name="正方形/長方形 8"/>
          <p:cNvSpPr/>
          <p:nvPr/>
        </p:nvSpPr>
        <p:spPr>
          <a:xfrm>
            <a:off x="467544" y="3806009"/>
            <a:ext cx="8208912" cy="1938992"/>
          </a:xfrm>
          <a:prstGeom prst="rect">
            <a:avLst/>
          </a:prstGeom>
        </p:spPr>
        <p:txBody>
          <a:bodyPr wrap="square">
            <a:spAutoFit/>
          </a:bodyPr>
          <a:lstStyle/>
          <a:p>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QUICK</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社指定の重要指摘区分の有無をあらわします。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現在はすべて</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0</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になります。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0</a:t>
            </a:r>
          </a:p>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0</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223832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カテゴリー　</a:t>
            </a:r>
            <a:r>
              <a:rPr lang="en-US" altLang="ja-JP" dirty="0" smtClean="0"/>
              <a:t>A.</a:t>
            </a:r>
            <a:r>
              <a:rPr lang="ja-JP" altLang="en-US" dirty="0" smtClean="0"/>
              <a:t>　</a:t>
            </a:r>
            <a:r>
              <a:rPr lang="en-US" altLang="ja-JP" dirty="0" smtClean="0"/>
              <a:t>Attribute</a:t>
            </a:r>
            <a:endParaRPr kumimoji="1" lang="ja-JP" altLang="en-US" dirty="0"/>
          </a:p>
        </p:txBody>
      </p:sp>
      <p:sp>
        <p:nvSpPr>
          <p:cNvPr id="3" name="コンテンツ プレースホルダー 2"/>
          <p:cNvSpPr>
            <a:spLocks noGrp="1"/>
          </p:cNvSpPr>
          <p:nvPr>
            <p:ph idx="1"/>
          </p:nvPr>
        </p:nvSpPr>
        <p:spPr/>
        <p:txBody>
          <a:bodyPr/>
          <a:lstStyle/>
          <a:p>
            <a:r>
              <a:rPr lang="ja-JP" altLang="en-US" dirty="0"/>
              <a:t>単語数合計</a:t>
            </a:r>
          </a:p>
        </p:txBody>
      </p:sp>
      <p:graphicFrame>
        <p:nvGraphicFramePr>
          <p:cNvPr id="6" name="表 5"/>
          <p:cNvGraphicFramePr>
            <a:graphicFrameLocks noGrp="1"/>
          </p:cNvGraphicFramePr>
          <p:nvPr>
            <p:extLst>
              <p:ext uri="{D42A27DB-BD31-4B8C-83A1-F6EECF244321}">
                <p14:modId xmlns:p14="http://schemas.microsoft.com/office/powerpoint/2010/main" val="2048552840"/>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 Attribute</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11</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Total_Words</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単語数合計</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整数</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なし</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integer</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16</a:t>
            </a:fld>
            <a:endParaRPr kumimoji="1" lang="ja-JP" altLang="en-US"/>
          </a:p>
        </p:txBody>
      </p:sp>
      <p:sp>
        <p:nvSpPr>
          <p:cNvPr id="9" name="正方形/長方形 8"/>
          <p:cNvSpPr/>
          <p:nvPr/>
        </p:nvSpPr>
        <p:spPr>
          <a:xfrm>
            <a:off x="467544" y="3806009"/>
            <a:ext cx="8208912" cy="1938992"/>
          </a:xfrm>
          <a:prstGeom prst="rect">
            <a:avLst/>
          </a:prstGeom>
        </p:spPr>
        <p:txBody>
          <a:bodyPr wrap="square">
            <a:spAutoFit/>
          </a:bodyPr>
          <a:lstStyle/>
          <a:p>
            <a:pPr fontAlgn="ct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ニュース本文の単語数を表します。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pPr fontAlgn="ct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単語登録辞書更新により過去との変化がある場合がございます。</a:t>
            </a:r>
            <a:endParaRPr lang="ja-JP" altLang="en-US" sz="20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767</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306</a:t>
            </a:r>
          </a:p>
        </p:txBody>
      </p:sp>
    </p:spTree>
    <p:extLst>
      <p:ext uri="{BB962C8B-B14F-4D97-AF65-F5344CB8AC3E}">
        <p14:creationId xmlns:p14="http://schemas.microsoft.com/office/powerpoint/2010/main" val="27223832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カテゴリー　</a:t>
            </a:r>
            <a:r>
              <a:rPr lang="en-US" altLang="ja-JP" dirty="0" smtClean="0"/>
              <a:t>A.</a:t>
            </a:r>
            <a:r>
              <a:rPr lang="ja-JP" altLang="en-US" dirty="0" smtClean="0"/>
              <a:t>　</a:t>
            </a:r>
            <a:r>
              <a:rPr lang="en-US" altLang="ja-JP" dirty="0" smtClean="0"/>
              <a:t>Attribute</a:t>
            </a:r>
            <a:endParaRPr kumimoji="1" lang="ja-JP" altLang="en-US" dirty="0"/>
          </a:p>
        </p:txBody>
      </p:sp>
      <p:sp>
        <p:nvSpPr>
          <p:cNvPr id="3" name="コンテンツ プレースホルダー 2"/>
          <p:cNvSpPr>
            <a:spLocks noGrp="1"/>
          </p:cNvSpPr>
          <p:nvPr>
            <p:ph idx="1"/>
          </p:nvPr>
        </p:nvSpPr>
        <p:spPr/>
        <p:txBody>
          <a:bodyPr/>
          <a:lstStyle/>
          <a:p>
            <a:r>
              <a:rPr lang="ja-JP" altLang="en-US" dirty="0"/>
              <a:t>文章数</a:t>
            </a:r>
          </a:p>
        </p:txBody>
      </p:sp>
      <p:graphicFrame>
        <p:nvGraphicFramePr>
          <p:cNvPr id="6" name="表 5"/>
          <p:cNvGraphicFramePr>
            <a:graphicFrameLocks noGrp="1"/>
          </p:cNvGraphicFramePr>
          <p:nvPr>
            <p:extLst>
              <p:ext uri="{D42A27DB-BD31-4B8C-83A1-F6EECF244321}">
                <p14:modId xmlns:p14="http://schemas.microsoft.com/office/powerpoint/2010/main" val="3227240454"/>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 Attribute</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12</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Total_Sentences</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文章数</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整数</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なし</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integer</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17</a:t>
            </a:fld>
            <a:endParaRPr kumimoji="1" lang="ja-JP" altLang="en-US"/>
          </a:p>
        </p:txBody>
      </p:sp>
      <p:sp>
        <p:nvSpPr>
          <p:cNvPr id="9" name="正方形/長方形 8"/>
          <p:cNvSpPr/>
          <p:nvPr/>
        </p:nvSpPr>
        <p:spPr>
          <a:xfrm>
            <a:off x="467544" y="3806009"/>
            <a:ext cx="8208912" cy="2246769"/>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ニュース本文の文章数になります。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本文中の句点「。」の数と一致します</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本文</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がない場合は</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0</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になります。</a:t>
            </a: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38</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0</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　　　→　本文がないニュース例：ヘッドラインニュース</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223832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683568"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カテゴリー　</a:t>
            </a:r>
            <a:r>
              <a:rPr lang="en-US" altLang="ja-JP" sz="3200" b="1" dirty="0">
                <a:latin typeface="メイリオ" panose="020B0604030504040204" pitchFamily="50" charset="-128"/>
                <a:ea typeface="メイリオ" panose="020B0604030504040204" pitchFamily="50" charset="-128"/>
                <a:cs typeface="メイリオ" panose="020B0604030504040204" pitchFamily="50" charset="-128"/>
              </a:rPr>
              <a:t>B.</a:t>
            </a:r>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3200" b="1" dirty="0" smtClean="0">
                <a:latin typeface="メイリオ" panose="020B0604030504040204" pitchFamily="50" charset="-128"/>
                <a:ea typeface="メイリオ" panose="020B0604030504040204" pitchFamily="50" charset="-128"/>
                <a:cs typeface="メイリオ" panose="020B0604030504040204" pitchFamily="50" charset="-128"/>
              </a:rPr>
              <a:t>Company</a:t>
            </a:r>
          </a:p>
          <a:p>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ニュースに関連する企業情報群</a:t>
            </a:r>
          </a:p>
        </p:txBody>
      </p:sp>
      <p:sp>
        <p:nvSpPr>
          <p:cNvPr id="3" name="スライド番号プレースホルダー 2"/>
          <p:cNvSpPr>
            <a:spLocks noGrp="1"/>
          </p:cNvSpPr>
          <p:nvPr>
            <p:ph type="sldNum" sz="quarter" idx="12"/>
          </p:nvPr>
        </p:nvSpPr>
        <p:spPr/>
        <p:txBody>
          <a:bodyPr/>
          <a:lstStyle/>
          <a:p>
            <a:fld id="{4EE87ABF-51AD-4F48-BF86-0CECB73EA4AC}" type="slidenum">
              <a:rPr kumimoji="1" lang="ja-JP" altLang="en-US" smtClean="0"/>
              <a:t>18</a:t>
            </a:fld>
            <a:endParaRPr kumimoji="1" lang="ja-JP" altLang="en-US"/>
          </a:p>
        </p:txBody>
      </p:sp>
    </p:spTree>
    <p:extLst>
      <p:ext uri="{BB962C8B-B14F-4D97-AF65-F5344CB8AC3E}">
        <p14:creationId xmlns:p14="http://schemas.microsoft.com/office/powerpoint/2010/main" val="38629842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B.</a:t>
            </a:r>
            <a:r>
              <a:rPr lang="ja-JP" altLang="en-US" dirty="0"/>
              <a:t>　</a:t>
            </a:r>
            <a:r>
              <a:rPr lang="en-US" altLang="ja-JP" dirty="0"/>
              <a:t>Company</a:t>
            </a:r>
            <a:endParaRPr kumimoji="1" lang="ja-JP" altLang="en-US" dirty="0"/>
          </a:p>
        </p:txBody>
      </p:sp>
      <p:sp>
        <p:nvSpPr>
          <p:cNvPr id="3" name="コンテンツ プレースホルダー 2"/>
          <p:cNvSpPr>
            <a:spLocks noGrp="1"/>
          </p:cNvSpPr>
          <p:nvPr>
            <p:ph idx="1"/>
          </p:nvPr>
        </p:nvSpPr>
        <p:spPr/>
        <p:txBody>
          <a:bodyPr/>
          <a:lstStyle/>
          <a:p>
            <a:r>
              <a:rPr lang="ja-JP" altLang="en-US" dirty="0"/>
              <a:t>企業コード</a:t>
            </a:r>
            <a:r>
              <a:rPr lang="en-US" altLang="ja-JP" dirty="0"/>
              <a:t>(ND)</a:t>
            </a:r>
          </a:p>
        </p:txBody>
      </p:sp>
      <p:graphicFrame>
        <p:nvGraphicFramePr>
          <p:cNvPr id="6" name="表 5"/>
          <p:cNvGraphicFramePr>
            <a:graphicFrameLocks noGrp="1"/>
          </p:cNvGraphicFramePr>
          <p:nvPr>
            <p:extLst>
              <p:ext uri="{D42A27DB-BD31-4B8C-83A1-F6EECF244321}">
                <p14:modId xmlns:p14="http://schemas.microsoft.com/office/powerpoint/2010/main" val="3258310165"/>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 Company</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Company Code(ND)</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企業コード</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ND)</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固定長文字列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7</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JP*****</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19</a:t>
            </a:fld>
            <a:endParaRPr kumimoji="1" lang="ja-JP" altLang="en-US"/>
          </a:p>
        </p:txBody>
      </p:sp>
      <p:sp>
        <p:nvSpPr>
          <p:cNvPr id="9" name="正方形/長方形 8"/>
          <p:cNvSpPr/>
          <p:nvPr/>
        </p:nvSpPr>
        <p:spPr>
          <a:xfrm>
            <a:off x="467544" y="3806009"/>
            <a:ext cx="8208912" cy="2616101"/>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ニュースと最も関連があると推定した企業</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No.5 </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企業関連性」が</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第１位</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について、</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QUICK</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ニュース解析独自の企業コードを表示して</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います。上場や合併などでも独自の判断により企業の連続性に</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対応した企業コードを付与しています。 </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“JP”(</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日本</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ケタ数字になります。</a:t>
            </a: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JP11874</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JP11586</a:t>
            </a:r>
          </a:p>
        </p:txBody>
      </p:sp>
    </p:spTree>
    <p:extLst>
      <p:ext uri="{BB962C8B-B14F-4D97-AF65-F5344CB8AC3E}">
        <p14:creationId xmlns:p14="http://schemas.microsoft.com/office/powerpoint/2010/main" val="27223832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noAutofit/>
          </a:bodyPr>
          <a:lstStyle/>
          <a:p>
            <a:pPr marL="0" indent="0">
              <a:buNone/>
            </a:pPr>
            <a:r>
              <a:rPr lang="ja-JP" altLang="en-US" u="sng" dirty="0"/>
              <a:t>項目</a:t>
            </a:r>
            <a:r>
              <a:rPr lang="ja-JP" altLang="en-US" u="sng" dirty="0" smtClean="0"/>
              <a:t>の一覧</a:t>
            </a:r>
            <a:r>
              <a:rPr lang="en-US" altLang="ja-JP" u="sng" dirty="0" smtClean="0"/>
              <a:t>				P.3</a:t>
            </a:r>
          </a:p>
          <a:p>
            <a:pPr marL="0" indent="0">
              <a:buNone/>
            </a:pPr>
            <a:endParaRPr lang="en-US" altLang="ja-JP" u="sng" dirty="0" smtClean="0"/>
          </a:p>
          <a:p>
            <a:pPr marL="0" indent="0">
              <a:buNone/>
            </a:pPr>
            <a:r>
              <a:rPr kumimoji="1" lang="ja-JP" altLang="en-US" u="sng" dirty="0" smtClean="0"/>
              <a:t>カテゴリー </a:t>
            </a:r>
            <a:r>
              <a:rPr kumimoji="1" lang="en-US" altLang="ja-JP" u="sng" dirty="0" smtClean="0"/>
              <a:t>A.</a:t>
            </a:r>
            <a:r>
              <a:rPr lang="ja-JP" altLang="en-US" u="sng" dirty="0"/>
              <a:t> </a:t>
            </a:r>
            <a:r>
              <a:rPr kumimoji="1" lang="en-US" altLang="ja-JP" u="sng" dirty="0" smtClean="0"/>
              <a:t>Attribute			P.5</a:t>
            </a:r>
          </a:p>
          <a:p>
            <a:pPr marL="0" indent="0">
              <a:buNone/>
            </a:pPr>
            <a:endParaRPr lang="en-US" altLang="ja-JP" u="sng" dirty="0" smtClean="0"/>
          </a:p>
          <a:p>
            <a:pPr marL="0" indent="0">
              <a:buNone/>
            </a:pPr>
            <a:r>
              <a:rPr lang="ja-JP" altLang="en-US" u="sng" dirty="0" smtClean="0"/>
              <a:t>カテゴリー </a:t>
            </a:r>
            <a:r>
              <a:rPr lang="en-US" altLang="ja-JP" u="sng" dirty="0" smtClean="0"/>
              <a:t>B.</a:t>
            </a:r>
            <a:r>
              <a:rPr lang="ja-JP" altLang="en-US" u="sng" dirty="0" smtClean="0"/>
              <a:t> </a:t>
            </a:r>
            <a:r>
              <a:rPr lang="en-US" altLang="ja-JP" u="sng" dirty="0" smtClean="0"/>
              <a:t>Company			P.18</a:t>
            </a:r>
          </a:p>
          <a:p>
            <a:pPr marL="0" indent="0">
              <a:buNone/>
            </a:pPr>
            <a:endParaRPr lang="en-US" altLang="ja-JP" u="sng" dirty="0" smtClean="0"/>
          </a:p>
          <a:p>
            <a:pPr marL="0" indent="0">
              <a:buNone/>
            </a:pPr>
            <a:r>
              <a:rPr lang="ja-JP" altLang="en-US" u="sng" dirty="0" smtClean="0"/>
              <a:t>カテゴリー </a:t>
            </a:r>
            <a:r>
              <a:rPr lang="en-US" altLang="ja-JP" u="sng" dirty="0" smtClean="0"/>
              <a:t>C.</a:t>
            </a:r>
            <a:r>
              <a:rPr lang="ja-JP" altLang="en-US" u="sng" dirty="0" smtClean="0"/>
              <a:t> </a:t>
            </a:r>
            <a:r>
              <a:rPr lang="en-US" altLang="ja-JP" u="sng" dirty="0" smtClean="0"/>
              <a:t>Person			P.30</a:t>
            </a:r>
          </a:p>
          <a:p>
            <a:pPr marL="0" indent="0">
              <a:buNone/>
            </a:pPr>
            <a:endParaRPr lang="en-US" altLang="ja-JP" u="sng" dirty="0" smtClean="0"/>
          </a:p>
          <a:p>
            <a:pPr marL="0" indent="0">
              <a:buNone/>
            </a:pPr>
            <a:r>
              <a:rPr lang="ja-JP" altLang="en-US" u="sng" dirty="0" smtClean="0"/>
              <a:t>カテゴリー </a:t>
            </a:r>
            <a:r>
              <a:rPr lang="en-US" altLang="ja-JP" u="sng" dirty="0" smtClean="0"/>
              <a:t>D.</a:t>
            </a:r>
            <a:r>
              <a:rPr lang="ja-JP" altLang="en-US" u="sng" dirty="0" smtClean="0"/>
              <a:t> </a:t>
            </a:r>
            <a:r>
              <a:rPr lang="en-US" altLang="ja-JP" u="sng" dirty="0" smtClean="0"/>
              <a:t>Category			P.32</a:t>
            </a:r>
          </a:p>
          <a:p>
            <a:pPr marL="0" indent="0">
              <a:buNone/>
            </a:pPr>
            <a:endParaRPr lang="en-US" altLang="ja-JP" u="sng" dirty="0" smtClean="0"/>
          </a:p>
          <a:p>
            <a:pPr marL="0" indent="0">
              <a:buNone/>
            </a:pPr>
            <a:r>
              <a:rPr lang="ja-JP" altLang="en-US" u="sng" dirty="0" smtClean="0"/>
              <a:t>カテゴリー </a:t>
            </a:r>
            <a:r>
              <a:rPr lang="en-US" altLang="ja-JP" u="sng" dirty="0" smtClean="0"/>
              <a:t>E.</a:t>
            </a:r>
            <a:r>
              <a:rPr lang="ja-JP" altLang="en-US" u="sng" dirty="0" smtClean="0"/>
              <a:t> </a:t>
            </a:r>
            <a:r>
              <a:rPr lang="en-US" altLang="ja-JP" u="sng" dirty="0" smtClean="0"/>
              <a:t>Evaluate			P.41</a:t>
            </a:r>
          </a:p>
          <a:p>
            <a:pPr marL="0" indent="0">
              <a:buNone/>
            </a:pPr>
            <a:endParaRPr lang="en-US" altLang="ja-JP" u="sng" dirty="0" smtClean="0"/>
          </a:p>
          <a:p>
            <a:pPr marL="0" indent="0">
              <a:buNone/>
            </a:pPr>
            <a:r>
              <a:rPr lang="ja-JP" altLang="en-US" u="sng" dirty="0" smtClean="0"/>
              <a:t>カテゴリー </a:t>
            </a:r>
            <a:r>
              <a:rPr lang="en-US" altLang="ja-JP" u="sng" dirty="0" smtClean="0"/>
              <a:t>G.</a:t>
            </a:r>
            <a:r>
              <a:rPr lang="ja-JP" altLang="en-US" u="sng" dirty="0" smtClean="0"/>
              <a:t> </a:t>
            </a:r>
            <a:r>
              <a:rPr lang="en-US" altLang="ja-JP" u="sng" dirty="0" smtClean="0"/>
              <a:t>Keyword			</a:t>
            </a:r>
            <a:r>
              <a:rPr lang="en-US" altLang="ja-JP" u="sng" dirty="0" smtClean="0"/>
              <a:t>P.46</a:t>
            </a:r>
            <a:endParaRPr lang="en-US" altLang="ja-JP" u="sng" dirty="0" smtClean="0"/>
          </a:p>
          <a:p>
            <a:pPr marL="0" indent="0">
              <a:buNone/>
            </a:pPr>
            <a:endParaRPr lang="en-US" altLang="ja-JP" u="sng" dirty="0"/>
          </a:p>
          <a:p>
            <a:pPr marL="0" indent="0">
              <a:buNone/>
            </a:pPr>
            <a:r>
              <a:rPr lang="ja-JP" altLang="en-US" u="sng" dirty="0" smtClean="0"/>
              <a:t>更新履歴</a:t>
            </a:r>
            <a:r>
              <a:rPr lang="en-US" altLang="ja-JP" u="sng" dirty="0"/>
              <a:t>					</a:t>
            </a:r>
            <a:r>
              <a:rPr lang="en-US" altLang="ja-JP" u="sng" dirty="0" smtClean="0"/>
              <a:t>P.49</a:t>
            </a:r>
            <a:endParaRPr lang="en-US" altLang="ja-JP" u="sng" dirty="0"/>
          </a:p>
          <a:p>
            <a:pPr marL="0" indent="0">
              <a:buNone/>
            </a:pPr>
            <a:endParaRPr lang="en-US" altLang="ja-JP" u="sng" dirty="0" smtClean="0"/>
          </a:p>
          <a:p>
            <a:pPr marL="0" indent="0">
              <a:buNone/>
            </a:pPr>
            <a:r>
              <a:rPr lang="ja-JP" altLang="en-US" u="sng" dirty="0" smtClean="0"/>
              <a:t>連絡先</a:t>
            </a:r>
            <a:r>
              <a:rPr lang="en-US" altLang="ja-JP" u="sng" dirty="0" smtClean="0"/>
              <a:t>					</a:t>
            </a:r>
            <a:r>
              <a:rPr lang="en-US" altLang="ja-JP" u="sng" dirty="0" smtClean="0"/>
              <a:t>P.50</a:t>
            </a:r>
            <a:endParaRPr lang="en-US" altLang="ja-JP" u="sng" dirty="0" smtClean="0"/>
          </a:p>
          <a:p>
            <a:pPr marL="0" indent="0">
              <a:buNone/>
            </a:pPr>
            <a:endParaRPr kumimoji="1" lang="ja-JP" altLang="en-US" sz="1400" dirty="0"/>
          </a:p>
        </p:txBody>
      </p:sp>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2</a:t>
            </a:fld>
            <a:endParaRPr kumimoji="1" lang="ja-JP" altLang="en-US"/>
          </a:p>
        </p:txBody>
      </p:sp>
    </p:spTree>
    <p:extLst>
      <p:ext uri="{BB962C8B-B14F-4D97-AF65-F5344CB8AC3E}">
        <p14:creationId xmlns:p14="http://schemas.microsoft.com/office/powerpoint/2010/main" val="19463554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B.</a:t>
            </a:r>
            <a:r>
              <a:rPr lang="ja-JP" altLang="en-US" dirty="0"/>
              <a:t>　</a:t>
            </a:r>
            <a:r>
              <a:rPr lang="en-US" altLang="ja-JP" dirty="0"/>
              <a:t>Company</a:t>
            </a:r>
            <a:endParaRPr kumimoji="1" lang="ja-JP" altLang="en-US" dirty="0"/>
          </a:p>
        </p:txBody>
      </p:sp>
      <p:sp>
        <p:nvSpPr>
          <p:cNvPr id="3" name="コンテンツ プレースホルダー 2"/>
          <p:cNvSpPr>
            <a:spLocks noGrp="1"/>
          </p:cNvSpPr>
          <p:nvPr>
            <p:ph idx="1"/>
          </p:nvPr>
        </p:nvSpPr>
        <p:spPr/>
        <p:txBody>
          <a:bodyPr/>
          <a:lstStyle/>
          <a:p>
            <a:r>
              <a:rPr lang="ja-JP" altLang="en-US" dirty="0"/>
              <a:t>企業コード</a:t>
            </a:r>
            <a:r>
              <a:rPr lang="en-US" altLang="ja-JP" dirty="0"/>
              <a:t>(</a:t>
            </a:r>
            <a:r>
              <a:rPr lang="ja-JP" altLang="en-US" dirty="0"/>
              <a:t>東証コード</a:t>
            </a:r>
            <a:r>
              <a:rPr lang="en-US" altLang="ja-JP" dirty="0"/>
              <a:t>)</a:t>
            </a:r>
          </a:p>
        </p:txBody>
      </p:sp>
      <p:graphicFrame>
        <p:nvGraphicFramePr>
          <p:cNvPr id="6" name="表 5"/>
          <p:cNvGraphicFramePr>
            <a:graphicFrameLocks noGrp="1"/>
          </p:cNvGraphicFramePr>
          <p:nvPr>
            <p:extLst>
              <p:ext uri="{D42A27DB-BD31-4B8C-83A1-F6EECF244321}">
                <p14:modId xmlns:p14="http://schemas.microsoft.com/office/powerpoint/2010/main" val="603436442"/>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 Company</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Company_Code(TSE)</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企業コード</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東証コード</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固定長文字列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20</a:t>
            </a:fld>
            <a:endParaRPr kumimoji="1" lang="ja-JP" altLang="en-US"/>
          </a:p>
        </p:txBody>
      </p:sp>
      <p:sp>
        <p:nvSpPr>
          <p:cNvPr id="9" name="正方形/長方形 8"/>
          <p:cNvSpPr/>
          <p:nvPr/>
        </p:nvSpPr>
        <p:spPr>
          <a:xfrm>
            <a:off x="467544" y="3806009"/>
            <a:ext cx="8208912" cy="1938992"/>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ニュースと最も関連があると推定した企業について、</a:t>
            </a:r>
          </a:p>
          <a:p>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ケタの証券コードを表示しています。</a:t>
            </a: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5020</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6301</a:t>
            </a:r>
          </a:p>
        </p:txBody>
      </p:sp>
    </p:spTree>
    <p:extLst>
      <p:ext uri="{BB962C8B-B14F-4D97-AF65-F5344CB8AC3E}">
        <p14:creationId xmlns:p14="http://schemas.microsoft.com/office/powerpoint/2010/main" val="16776527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B.</a:t>
            </a:r>
            <a:r>
              <a:rPr lang="ja-JP" altLang="en-US" dirty="0"/>
              <a:t>　</a:t>
            </a:r>
            <a:r>
              <a:rPr lang="en-US" altLang="ja-JP" dirty="0"/>
              <a:t>Company</a:t>
            </a:r>
            <a:endParaRPr kumimoji="1" lang="ja-JP" altLang="en-US" dirty="0"/>
          </a:p>
        </p:txBody>
      </p:sp>
      <p:sp>
        <p:nvSpPr>
          <p:cNvPr id="3" name="コンテンツ プレースホルダー 2"/>
          <p:cNvSpPr>
            <a:spLocks noGrp="1"/>
          </p:cNvSpPr>
          <p:nvPr>
            <p:ph idx="1"/>
          </p:nvPr>
        </p:nvSpPr>
        <p:spPr/>
        <p:txBody>
          <a:bodyPr/>
          <a:lstStyle/>
          <a:p>
            <a:r>
              <a:rPr lang="zh-TW" altLang="en-US" dirty="0"/>
              <a:t>企業名</a:t>
            </a:r>
            <a:r>
              <a:rPr lang="en-US" altLang="zh-TW" dirty="0"/>
              <a:t>_</a:t>
            </a:r>
            <a:r>
              <a:rPr lang="zh-TW" altLang="en-US" dirty="0"/>
              <a:t>日本語</a:t>
            </a:r>
          </a:p>
        </p:txBody>
      </p:sp>
      <p:graphicFrame>
        <p:nvGraphicFramePr>
          <p:cNvPr id="6" name="表 5"/>
          <p:cNvGraphicFramePr>
            <a:graphicFrameLocks noGrp="1"/>
          </p:cNvGraphicFramePr>
          <p:nvPr>
            <p:extLst>
              <p:ext uri="{D42A27DB-BD31-4B8C-83A1-F6EECF244321}">
                <p14:modId xmlns:p14="http://schemas.microsoft.com/office/powerpoint/2010/main" val="3342707531"/>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 Company</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Company_Name_J</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zh-TW"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企業名</a:t>
                      </a:r>
                      <a:r>
                        <a:rPr lang="en-US" altLang="zh-TW"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_</a:t>
                      </a:r>
                      <a:r>
                        <a:rPr lang="zh-TW"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日本語</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255</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text</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21</a:t>
            </a:fld>
            <a:endParaRPr kumimoji="1" lang="ja-JP" altLang="en-US"/>
          </a:p>
        </p:txBody>
      </p:sp>
      <p:sp>
        <p:nvSpPr>
          <p:cNvPr id="9" name="正方形/長方形 8"/>
          <p:cNvSpPr/>
          <p:nvPr/>
        </p:nvSpPr>
        <p:spPr>
          <a:xfrm>
            <a:off x="467544" y="3806009"/>
            <a:ext cx="8208912" cy="1938992"/>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ニュースと最も関連のあると推定した企業について、</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株式会社</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など法人格名を除いた企業名を表示しています。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ＪＸホールディングス	</a:t>
            </a:r>
          </a:p>
          <a:p>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小松製作所</a:t>
            </a:r>
          </a:p>
        </p:txBody>
      </p:sp>
    </p:spTree>
    <p:extLst>
      <p:ext uri="{BB962C8B-B14F-4D97-AF65-F5344CB8AC3E}">
        <p14:creationId xmlns:p14="http://schemas.microsoft.com/office/powerpoint/2010/main" val="16776527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B.</a:t>
            </a:r>
            <a:r>
              <a:rPr lang="ja-JP" altLang="en-US" dirty="0"/>
              <a:t>　</a:t>
            </a:r>
            <a:r>
              <a:rPr lang="en-US" altLang="ja-JP" dirty="0"/>
              <a:t>Company</a:t>
            </a:r>
            <a:endParaRPr kumimoji="1" lang="ja-JP" altLang="en-US" dirty="0"/>
          </a:p>
        </p:txBody>
      </p:sp>
      <p:sp>
        <p:nvSpPr>
          <p:cNvPr id="3" name="コンテンツ プレースホルダー 2"/>
          <p:cNvSpPr>
            <a:spLocks noGrp="1"/>
          </p:cNvSpPr>
          <p:nvPr>
            <p:ph idx="1"/>
          </p:nvPr>
        </p:nvSpPr>
        <p:spPr/>
        <p:txBody>
          <a:bodyPr/>
          <a:lstStyle/>
          <a:p>
            <a:r>
              <a:rPr lang="ja-JP" altLang="en-US" dirty="0"/>
              <a:t>企業名</a:t>
            </a:r>
            <a:r>
              <a:rPr lang="en-US" altLang="ja-JP" dirty="0"/>
              <a:t>_</a:t>
            </a:r>
            <a:r>
              <a:rPr lang="ja-JP" altLang="en-US" dirty="0"/>
              <a:t>英語</a:t>
            </a:r>
          </a:p>
        </p:txBody>
      </p:sp>
      <p:graphicFrame>
        <p:nvGraphicFramePr>
          <p:cNvPr id="6" name="表 5"/>
          <p:cNvGraphicFramePr>
            <a:graphicFrameLocks noGrp="1"/>
          </p:cNvGraphicFramePr>
          <p:nvPr>
            <p:extLst>
              <p:ext uri="{D42A27DB-BD31-4B8C-83A1-F6EECF244321}">
                <p14:modId xmlns:p14="http://schemas.microsoft.com/office/powerpoint/2010/main" val="1621281940"/>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 Company</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Company_Name_E</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企業名</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英語</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255</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text(</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全角アルファベット</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22</a:t>
            </a:fld>
            <a:endParaRPr kumimoji="1" lang="ja-JP" altLang="en-US"/>
          </a:p>
        </p:txBody>
      </p:sp>
      <p:sp>
        <p:nvSpPr>
          <p:cNvPr id="9" name="正方形/長方形 8"/>
          <p:cNvSpPr/>
          <p:nvPr/>
        </p:nvSpPr>
        <p:spPr>
          <a:xfrm>
            <a:off x="467544" y="3806009"/>
            <a:ext cx="8208912" cy="1938992"/>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ニュースと最も関連のあると推定した企業について、</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”Co., Ltd”</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など法人格名を除いた企業名を表示しています。</a:t>
            </a: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ＪＸ　ＨＯＬＤＩＮＧＳ</a:t>
            </a:r>
          </a:p>
          <a:p>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ＫＯＭＡＴＳＵ</a:t>
            </a:r>
          </a:p>
        </p:txBody>
      </p:sp>
    </p:spTree>
    <p:extLst>
      <p:ext uri="{BB962C8B-B14F-4D97-AF65-F5344CB8AC3E}">
        <p14:creationId xmlns:p14="http://schemas.microsoft.com/office/powerpoint/2010/main" val="16776527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B.</a:t>
            </a:r>
            <a:r>
              <a:rPr lang="ja-JP" altLang="en-US" dirty="0"/>
              <a:t>　</a:t>
            </a:r>
            <a:r>
              <a:rPr lang="en-US" altLang="ja-JP" dirty="0"/>
              <a:t>Company</a:t>
            </a:r>
            <a:endParaRPr kumimoji="1" lang="ja-JP" altLang="en-US" dirty="0"/>
          </a:p>
        </p:txBody>
      </p:sp>
      <p:sp>
        <p:nvSpPr>
          <p:cNvPr id="3" name="コンテンツ プレースホルダー 2"/>
          <p:cNvSpPr>
            <a:spLocks noGrp="1"/>
          </p:cNvSpPr>
          <p:nvPr>
            <p:ph idx="1"/>
          </p:nvPr>
        </p:nvSpPr>
        <p:spPr/>
        <p:txBody>
          <a:bodyPr/>
          <a:lstStyle/>
          <a:p>
            <a:r>
              <a:rPr lang="ja-JP" altLang="en-US" dirty="0"/>
              <a:t>企業関連性</a:t>
            </a:r>
          </a:p>
        </p:txBody>
      </p:sp>
      <p:graphicFrame>
        <p:nvGraphicFramePr>
          <p:cNvPr id="6" name="表 5"/>
          <p:cNvGraphicFramePr>
            <a:graphicFrameLocks noGrp="1"/>
          </p:cNvGraphicFramePr>
          <p:nvPr>
            <p:extLst>
              <p:ext uri="{D42A27DB-BD31-4B8C-83A1-F6EECF244321}">
                <p14:modId xmlns:p14="http://schemas.microsoft.com/office/powerpoint/2010/main" val="2895959525"/>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 Company</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Company_Relevance</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企業関連性</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400</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リスト項目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区切り</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 </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 </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100)</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23</a:t>
            </a:fld>
            <a:endParaRPr kumimoji="1" lang="ja-JP" altLang="en-US"/>
          </a:p>
        </p:txBody>
      </p:sp>
      <p:sp>
        <p:nvSpPr>
          <p:cNvPr id="9" name="正方形/長方形 8"/>
          <p:cNvSpPr/>
          <p:nvPr/>
        </p:nvSpPr>
        <p:spPr>
          <a:xfrm>
            <a:off x="467544" y="3806009"/>
            <a:ext cx="8208912" cy="2616101"/>
          </a:xfrm>
          <a:prstGeom prst="rect">
            <a:avLst/>
          </a:prstGeom>
        </p:spPr>
        <p:txBody>
          <a:bodyPr wrap="square">
            <a:spAutoFit/>
          </a:bodyPr>
          <a:lstStyle/>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各企業の満点を</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して参照</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する企業ごと</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にニュースとの</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関連性を計算して</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います。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点数が高いリスト項目が最もニュースと関連性の</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ある</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企業</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なります</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リスト</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順は「</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 No.8 No.9</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 参照された企業コードリスト」</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に</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一致します。</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100	</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　推計した企業が</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社でニュースと銘柄の関係が一致する場合</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10:10:10</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　推計した企業が</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社で、</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社のウエイトが等しい</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場合</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6776527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B.</a:t>
            </a:r>
            <a:r>
              <a:rPr lang="ja-JP" altLang="en-US" dirty="0"/>
              <a:t>　</a:t>
            </a:r>
            <a:r>
              <a:rPr lang="en-US" altLang="ja-JP" dirty="0"/>
              <a:t>Company</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別表</a:t>
            </a:r>
            <a:r>
              <a:rPr lang="en-US" altLang="ja-JP" dirty="0" smtClean="0"/>
              <a:t>A-9</a:t>
            </a:r>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2779530537"/>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 Company</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First_Mention_Headline</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初出箇所</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見出し</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200</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リスト項目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区切り</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1(yes),0(no)</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24</a:t>
            </a:fld>
            <a:endParaRPr kumimoji="1" lang="ja-JP" altLang="en-US"/>
          </a:p>
        </p:txBody>
      </p:sp>
      <p:sp>
        <p:nvSpPr>
          <p:cNvPr id="9" name="正方形/長方形 8"/>
          <p:cNvSpPr/>
          <p:nvPr/>
        </p:nvSpPr>
        <p:spPr>
          <a:xfrm>
            <a:off x="467544" y="3806009"/>
            <a:ext cx="8208912" cy="2246769"/>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ニュースと関連があると推定した企業の名称が、</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見出し</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ヘッドライン</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の先頭に表れたと推定したか否かを</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1(yes)</a:t>
            </a:r>
            <a:r>
              <a:rPr lang="ja-JP" altLang="en-US" sz="2000" dirty="0" err="1">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0(no)</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で表示しています。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0</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　→　見出し”</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&lt;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日経</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&gt;◇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ＧＷ、ガソリン価格・・・・”　</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　→　見出し”</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&lt;NQN&gt;◇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＜東証＞ コマツが・・・・”</a:t>
            </a:r>
          </a:p>
        </p:txBody>
      </p:sp>
    </p:spTree>
    <p:extLst>
      <p:ext uri="{BB962C8B-B14F-4D97-AF65-F5344CB8AC3E}">
        <p14:creationId xmlns:p14="http://schemas.microsoft.com/office/powerpoint/2010/main" val="16776527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B.</a:t>
            </a:r>
            <a:r>
              <a:rPr lang="ja-JP" altLang="en-US" dirty="0"/>
              <a:t>　</a:t>
            </a:r>
            <a:r>
              <a:rPr lang="en-US" altLang="ja-JP" dirty="0"/>
              <a:t>Company</a:t>
            </a:r>
            <a:endParaRPr kumimoji="1" lang="ja-JP" altLang="en-US" dirty="0"/>
          </a:p>
        </p:txBody>
      </p:sp>
      <p:sp>
        <p:nvSpPr>
          <p:cNvPr id="3" name="コンテンツ プレースホルダー 2"/>
          <p:cNvSpPr>
            <a:spLocks noGrp="1"/>
          </p:cNvSpPr>
          <p:nvPr>
            <p:ph idx="1"/>
          </p:nvPr>
        </p:nvSpPr>
        <p:spPr/>
        <p:txBody>
          <a:bodyPr/>
          <a:lstStyle/>
          <a:p>
            <a:r>
              <a:rPr lang="ja-JP" altLang="en-US" dirty="0"/>
              <a:t>企業数</a:t>
            </a:r>
          </a:p>
        </p:txBody>
      </p:sp>
      <p:graphicFrame>
        <p:nvGraphicFramePr>
          <p:cNvPr id="6" name="表 5"/>
          <p:cNvGraphicFramePr>
            <a:graphicFrameLocks noGrp="1"/>
          </p:cNvGraphicFramePr>
          <p:nvPr>
            <p:extLst>
              <p:ext uri="{D42A27DB-BD31-4B8C-83A1-F6EECF244321}">
                <p14:modId xmlns:p14="http://schemas.microsoft.com/office/powerpoint/2010/main" val="1866850320"/>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 Company</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7</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Number_of_Companies</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企業数</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整数</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なし</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smallint</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25</a:t>
            </a:fld>
            <a:endParaRPr kumimoji="1" lang="ja-JP" altLang="en-US"/>
          </a:p>
        </p:txBody>
      </p:sp>
      <p:sp>
        <p:nvSpPr>
          <p:cNvPr id="9" name="正方形/長方形 8"/>
          <p:cNvSpPr/>
          <p:nvPr/>
        </p:nvSpPr>
        <p:spPr>
          <a:xfrm>
            <a:off x="467544" y="3806009"/>
            <a:ext cx="8208912" cy="1631216"/>
          </a:xfrm>
          <a:prstGeom prst="rect">
            <a:avLst/>
          </a:prstGeom>
        </p:spPr>
        <p:txBody>
          <a:bodyPr wrap="square">
            <a:spAutoFit/>
          </a:bodyPr>
          <a:lstStyle/>
          <a:p>
            <a:pPr fontAlgn="ct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ニュース本文で参照された企業数を表します。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3</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10</a:t>
            </a:r>
          </a:p>
        </p:txBody>
      </p:sp>
    </p:spTree>
    <p:extLst>
      <p:ext uri="{BB962C8B-B14F-4D97-AF65-F5344CB8AC3E}">
        <p14:creationId xmlns:p14="http://schemas.microsoft.com/office/powerpoint/2010/main" val="16776527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B.</a:t>
            </a:r>
            <a:r>
              <a:rPr lang="ja-JP" altLang="en-US" dirty="0"/>
              <a:t>　</a:t>
            </a:r>
            <a:r>
              <a:rPr lang="en-US" altLang="ja-JP" dirty="0"/>
              <a:t>Company</a:t>
            </a:r>
            <a:endParaRPr kumimoji="1" lang="ja-JP" altLang="en-US" dirty="0"/>
          </a:p>
        </p:txBody>
      </p:sp>
      <p:sp>
        <p:nvSpPr>
          <p:cNvPr id="3" name="コンテンツ プレースホルダー 2"/>
          <p:cNvSpPr>
            <a:spLocks noGrp="1"/>
          </p:cNvSpPr>
          <p:nvPr>
            <p:ph idx="1"/>
          </p:nvPr>
        </p:nvSpPr>
        <p:spPr/>
        <p:txBody>
          <a:bodyPr/>
          <a:lstStyle/>
          <a:p>
            <a:r>
              <a:rPr lang="ja-JP" altLang="en-US" dirty="0"/>
              <a:t>参照企業のリスト</a:t>
            </a:r>
            <a:r>
              <a:rPr lang="en-US" altLang="ja-JP" dirty="0"/>
              <a:t>(ND)</a:t>
            </a:r>
          </a:p>
        </p:txBody>
      </p:sp>
      <p:graphicFrame>
        <p:nvGraphicFramePr>
          <p:cNvPr id="6" name="表 5"/>
          <p:cNvGraphicFramePr>
            <a:graphicFrameLocks noGrp="1"/>
          </p:cNvGraphicFramePr>
          <p:nvPr>
            <p:extLst>
              <p:ext uri="{D42A27DB-BD31-4B8C-83A1-F6EECF244321}">
                <p14:modId xmlns:p14="http://schemas.microsoft.com/office/powerpoint/2010/main" val="520396834"/>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 Company</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8</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Company_IDs(ND)</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参照企業のリスト</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(ND)</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800</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リスト項目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区切り</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JP*****：JP*****：</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26</a:t>
            </a:fld>
            <a:endParaRPr kumimoji="1" lang="ja-JP" altLang="en-US"/>
          </a:p>
        </p:txBody>
      </p:sp>
      <p:sp>
        <p:nvSpPr>
          <p:cNvPr id="9" name="正方形/長方形 8"/>
          <p:cNvSpPr/>
          <p:nvPr/>
        </p:nvSpPr>
        <p:spPr>
          <a:xfrm>
            <a:off x="467544" y="3806009"/>
            <a:ext cx="8208912" cy="1938992"/>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本文中で参照された企業コード</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QUICK</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ニュース解析</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定義</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の</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リストになります</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a:t>
            </a: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JP11874:JP11359</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JP11586</a:t>
            </a:r>
          </a:p>
        </p:txBody>
      </p:sp>
    </p:spTree>
    <p:extLst>
      <p:ext uri="{BB962C8B-B14F-4D97-AF65-F5344CB8AC3E}">
        <p14:creationId xmlns:p14="http://schemas.microsoft.com/office/powerpoint/2010/main" val="16776527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B.</a:t>
            </a:r>
            <a:r>
              <a:rPr lang="ja-JP" altLang="en-US" dirty="0"/>
              <a:t>　</a:t>
            </a:r>
            <a:r>
              <a:rPr lang="en-US" altLang="ja-JP" dirty="0"/>
              <a:t>Company</a:t>
            </a:r>
            <a:endParaRPr kumimoji="1" lang="ja-JP" altLang="en-US" dirty="0"/>
          </a:p>
        </p:txBody>
      </p:sp>
      <p:sp>
        <p:nvSpPr>
          <p:cNvPr id="3" name="コンテンツ プレースホルダー 2"/>
          <p:cNvSpPr>
            <a:spLocks noGrp="1"/>
          </p:cNvSpPr>
          <p:nvPr>
            <p:ph idx="1"/>
          </p:nvPr>
        </p:nvSpPr>
        <p:spPr/>
        <p:txBody>
          <a:bodyPr/>
          <a:lstStyle/>
          <a:p>
            <a:r>
              <a:rPr lang="ja-JP" altLang="en-US" dirty="0"/>
              <a:t>参照企業のリスト</a:t>
            </a:r>
            <a:r>
              <a:rPr lang="en-US" altLang="ja-JP" dirty="0"/>
              <a:t>(TSE)</a:t>
            </a:r>
          </a:p>
        </p:txBody>
      </p:sp>
      <p:graphicFrame>
        <p:nvGraphicFramePr>
          <p:cNvPr id="6" name="表 5"/>
          <p:cNvGraphicFramePr>
            <a:graphicFrameLocks noGrp="1"/>
          </p:cNvGraphicFramePr>
          <p:nvPr>
            <p:extLst>
              <p:ext uri="{D42A27DB-BD31-4B8C-83A1-F6EECF244321}">
                <p14:modId xmlns:p14="http://schemas.microsoft.com/office/powerpoint/2010/main" val="291257209"/>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 Company</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9</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Company_IDs(TSE)</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参照企業のリスト</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(TSE)</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500</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リスト項目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区切り</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27</a:t>
            </a:fld>
            <a:endParaRPr kumimoji="1" lang="ja-JP" altLang="en-US"/>
          </a:p>
        </p:txBody>
      </p:sp>
      <p:graphicFrame>
        <p:nvGraphicFramePr>
          <p:cNvPr id="14" name="表 13"/>
          <p:cNvGraphicFramePr>
            <a:graphicFrameLocks noGrp="1"/>
          </p:cNvGraphicFramePr>
          <p:nvPr>
            <p:extLst>
              <p:ext uri="{D42A27DB-BD31-4B8C-83A1-F6EECF244321}">
                <p14:modId xmlns:p14="http://schemas.microsoft.com/office/powerpoint/2010/main" val="3892443711"/>
              </p:ext>
            </p:extLst>
          </p:nvPr>
        </p:nvGraphicFramePr>
        <p:xfrm>
          <a:off x="457200" y="4974268"/>
          <a:ext cx="8208912" cy="508635"/>
        </p:xfrm>
        <a:graphic>
          <a:graphicData uri="http://schemas.openxmlformats.org/drawingml/2006/table">
            <a:tbl>
              <a:tblPr>
                <a:tableStyleId>{5C22544A-7EE6-4342-B048-85BDC9FD1C3A}</a:tableStyleId>
              </a:tblPr>
              <a:tblGrid>
                <a:gridCol w="977971">
                  <a:extLst>
                    <a:ext uri="{9D8B030D-6E8A-4147-A177-3AD203B41FA5}">
                      <a16:colId xmlns:a16="http://schemas.microsoft.com/office/drawing/2014/main" val="20000"/>
                    </a:ext>
                  </a:extLst>
                </a:gridCol>
                <a:gridCol w="296349">
                  <a:extLst>
                    <a:ext uri="{9D8B030D-6E8A-4147-A177-3AD203B41FA5}">
                      <a16:colId xmlns:a16="http://schemas.microsoft.com/office/drawing/2014/main" val="20001"/>
                    </a:ext>
                  </a:extLst>
                </a:gridCol>
                <a:gridCol w="2222612">
                  <a:extLst>
                    <a:ext uri="{9D8B030D-6E8A-4147-A177-3AD203B41FA5}">
                      <a16:colId xmlns:a16="http://schemas.microsoft.com/office/drawing/2014/main" val="20002"/>
                    </a:ext>
                  </a:extLst>
                </a:gridCol>
                <a:gridCol w="673140">
                  <a:extLst>
                    <a:ext uri="{9D8B030D-6E8A-4147-A177-3AD203B41FA5}">
                      <a16:colId xmlns:a16="http://schemas.microsoft.com/office/drawing/2014/main" val="20003"/>
                    </a:ext>
                  </a:extLst>
                </a:gridCol>
                <a:gridCol w="673140">
                  <a:extLst>
                    <a:ext uri="{9D8B030D-6E8A-4147-A177-3AD203B41FA5}">
                      <a16:colId xmlns:a16="http://schemas.microsoft.com/office/drawing/2014/main" val="20004"/>
                    </a:ext>
                  </a:extLst>
                </a:gridCol>
                <a:gridCol w="673140">
                  <a:extLst>
                    <a:ext uri="{9D8B030D-6E8A-4147-A177-3AD203B41FA5}">
                      <a16:colId xmlns:a16="http://schemas.microsoft.com/office/drawing/2014/main" val="20005"/>
                    </a:ext>
                  </a:extLst>
                </a:gridCol>
                <a:gridCol w="673140">
                  <a:extLst>
                    <a:ext uri="{9D8B030D-6E8A-4147-A177-3AD203B41FA5}">
                      <a16:colId xmlns:a16="http://schemas.microsoft.com/office/drawing/2014/main" val="20006"/>
                    </a:ext>
                  </a:extLst>
                </a:gridCol>
                <a:gridCol w="673140">
                  <a:extLst>
                    <a:ext uri="{9D8B030D-6E8A-4147-A177-3AD203B41FA5}">
                      <a16:colId xmlns:a16="http://schemas.microsoft.com/office/drawing/2014/main" val="20007"/>
                    </a:ext>
                  </a:extLst>
                </a:gridCol>
                <a:gridCol w="673140">
                  <a:extLst>
                    <a:ext uri="{9D8B030D-6E8A-4147-A177-3AD203B41FA5}">
                      <a16:colId xmlns:a16="http://schemas.microsoft.com/office/drawing/2014/main" val="20008"/>
                    </a:ext>
                  </a:extLst>
                </a:gridCol>
                <a:gridCol w="673140">
                  <a:extLst>
                    <a:ext uri="{9D8B030D-6E8A-4147-A177-3AD203B41FA5}">
                      <a16:colId xmlns:a16="http://schemas.microsoft.com/office/drawing/2014/main" val="20009"/>
                    </a:ext>
                  </a:extLst>
                </a:gridCol>
              </a:tblGrid>
              <a:tr h="98896">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Company_Relevance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40</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ja-JP" altLang="en-US" sz="105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25</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ja-JP" altLang="en-US" sz="105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25</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ja-JP" altLang="en-US" sz="105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10</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L w="12700" cap="flat" cmpd="sng" algn="ctr">
                      <a:solidFill>
                        <a:schemeClr val="accent1">
                          <a:lumMod val="20000"/>
                          <a:lumOff val="80000"/>
                        </a:schemeClr>
                      </a:solidFill>
                      <a:prstDash val="solid"/>
                      <a:round/>
                      <a:headEnd type="none" w="med" len="med"/>
                      <a:tailEnd type="none" w="med" len="med"/>
                    </a:lnL>
                  </a:tcPr>
                </a:tc>
                <a:extLst>
                  <a:ext uri="{0D108BD9-81ED-4DB2-BD59-A6C34878D82A}">
                    <a16:rowId xmlns:a16="http://schemas.microsoft.com/office/drawing/2014/main" val="10000"/>
                  </a:ext>
                </a:extLst>
              </a:tr>
              <a:tr h="98896">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8</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Company_IDs</a:t>
                      </a: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(ND)</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JP*****</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ja-JP" altLang="en-US" sz="105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JP*****</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ja-JP" altLang="en-US" sz="105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JP*****</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ja-JP" altLang="en-US" sz="105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JP*****</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L w="12700" cap="flat" cmpd="sng" algn="ctr">
                      <a:solidFill>
                        <a:schemeClr val="accent1">
                          <a:lumMod val="20000"/>
                          <a:lumOff val="80000"/>
                        </a:schemeClr>
                      </a:solidFill>
                      <a:prstDash val="solid"/>
                      <a:round/>
                      <a:headEnd type="none" w="med" len="med"/>
                      <a:tailEnd type="none" w="med" len="med"/>
                    </a:lnL>
                  </a:tcPr>
                </a:tc>
                <a:extLst>
                  <a:ext uri="{0D108BD9-81ED-4DB2-BD59-A6C34878D82A}">
                    <a16:rowId xmlns:a16="http://schemas.microsoft.com/office/drawing/2014/main" val="10001"/>
                  </a:ext>
                </a:extLst>
              </a:tr>
              <a:tr h="98896">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9</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Company_IDs</a:t>
                      </a: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(TSE)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tc>
                <a:tc>
                  <a:txBody>
                    <a:bodyPr/>
                    <a:lstStyle/>
                    <a:p>
                      <a:pPr algn="ctr" fontAlgn="ctr"/>
                      <a:r>
                        <a:rPr lang="en-US" altLang="ja-JP" sz="1050" b="0" i="0" u="none" strike="noStrike" dirty="0" err="1"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xxxx</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ja-JP" altLang="en-US" sz="105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en-US" altLang="ja-JP" sz="1050" b="0" i="0" u="none" strike="noStrike" dirty="0" err="1"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xxxx</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ja-JP" altLang="en-US" sz="105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en-US" altLang="ja-JP" sz="1050" b="0" i="0" u="none" strike="noStrike" dirty="0" err="1"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xxxx</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ja-JP" altLang="en-US" sz="105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817" marR="5817" marT="5817"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tcPr>
                </a:tc>
                <a:tc>
                  <a:txBody>
                    <a:bodyPr/>
                    <a:lstStyle/>
                    <a:p>
                      <a:pPr algn="ctr" fontAlgn="ctr"/>
                      <a:r>
                        <a:rPr lang="en-US" altLang="ja-JP" sz="1050" b="0" i="0" u="none" strike="noStrike" dirty="0" err="1"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xxxx</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L w="12700" cap="flat" cmpd="sng" algn="ctr">
                      <a:solidFill>
                        <a:schemeClr val="accent1">
                          <a:lumMod val="20000"/>
                          <a:lumOff val="80000"/>
                        </a:schemeClr>
                      </a:solidFill>
                      <a:prstDash val="solid"/>
                      <a:round/>
                      <a:headEnd type="none" w="med" len="med"/>
                      <a:tailEnd type="none" w="med" len="med"/>
                    </a:lnL>
                  </a:tcPr>
                </a:tc>
                <a:extLst>
                  <a:ext uri="{0D108BD9-81ED-4DB2-BD59-A6C34878D82A}">
                    <a16:rowId xmlns:a16="http://schemas.microsoft.com/office/drawing/2014/main" val="10002"/>
                  </a:ext>
                </a:extLst>
              </a:tr>
            </a:tbl>
          </a:graphicData>
        </a:graphic>
      </p:graphicFrame>
      <p:sp>
        <p:nvSpPr>
          <p:cNvPr id="15" name="正方形/長方形 14"/>
          <p:cNvSpPr/>
          <p:nvPr/>
        </p:nvSpPr>
        <p:spPr>
          <a:xfrm>
            <a:off x="3923928" y="4797154"/>
            <a:ext cx="792088" cy="886162"/>
          </a:xfrm>
          <a:prstGeom prst="rect">
            <a:avLst/>
          </a:prstGeom>
          <a:noFill/>
          <a:ln>
            <a:solidFill>
              <a:srgbClr val="0F37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2890842" y="5703639"/>
            <a:ext cx="2185214" cy="461665"/>
          </a:xfrm>
          <a:prstGeom prst="rect">
            <a:avLst/>
          </a:prstGeom>
          <a:noFill/>
        </p:spPr>
        <p:txBody>
          <a:bodyPr wrap="none" rtlCol="0">
            <a:spAutoFit/>
          </a:bodyPr>
          <a:lstStyle/>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ニュースと最も関連がある</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と</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推定された企業になります。</a:t>
            </a:r>
            <a:endParaRPr lang="en-US" altLang="ja-JP" sz="1200" dirty="0" smtClean="0"/>
          </a:p>
        </p:txBody>
      </p:sp>
      <p:sp>
        <p:nvSpPr>
          <p:cNvPr id="17" name="正方形/長方形 16"/>
          <p:cNvSpPr/>
          <p:nvPr/>
        </p:nvSpPr>
        <p:spPr>
          <a:xfrm>
            <a:off x="5220072" y="4797152"/>
            <a:ext cx="2160240" cy="886163"/>
          </a:xfrm>
          <a:prstGeom prst="rect">
            <a:avLst/>
          </a:prstGeom>
          <a:noFill/>
          <a:ln>
            <a:solidFill>
              <a:srgbClr val="0F377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5215809" y="5703639"/>
            <a:ext cx="2646878" cy="461665"/>
          </a:xfrm>
          <a:prstGeom prst="rect">
            <a:avLst/>
          </a:prstGeom>
          <a:noFill/>
        </p:spPr>
        <p:txBody>
          <a:bodyPr wrap="none" rtlCol="0">
            <a:spAutoFit/>
          </a:bodyPr>
          <a:lstStyle/>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この</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社は、</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点数</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が同一のため、</a:t>
            </a:r>
            <a:endParaRPr lang="en-US" altLang="ja-JP" sz="1200" dirty="0"/>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本文に出現した順に並んでいます。</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正方形/長方形 12"/>
          <p:cNvSpPr/>
          <p:nvPr/>
        </p:nvSpPr>
        <p:spPr>
          <a:xfrm>
            <a:off x="467544" y="3806009"/>
            <a:ext cx="8208912" cy="1138773"/>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本文中で参照された企業コード</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証券コード</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のリストになります</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p:txBody>
      </p:sp>
    </p:spTree>
    <p:extLst>
      <p:ext uri="{BB962C8B-B14F-4D97-AF65-F5344CB8AC3E}">
        <p14:creationId xmlns:p14="http://schemas.microsoft.com/office/powerpoint/2010/main" val="16776527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B.</a:t>
            </a:r>
            <a:r>
              <a:rPr lang="ja-JP" altLang="en-US" dirty="0"/>
              <a:t>　</a:t>
            </a:r>
            <a:r>
              <a:rPr lang="en-US" altLang="ja-JP" dirty="0"/>
              <a:t>Company</a:t>
            </a:r>
            <a:endParaRPr kumimoji="1" lang="ja-JP" altLang="en-US" dirty="0"/>
          </a:p>
        </p:txBody>
      </p:sp>
      <p:sp>
        <p:nvSpPr>
          <p:cNvPr id="3" name="コンテンツ プレースホルダー 2"/>
          <p:cNvSpPr>
            <a:spLocks noGrp="1"/>
          </p:cNvSpPr>
          <p:nvPr>
            <p:ph idx="1"/>
          </p:nvPr>
        </p:nvSpPr>
        <p:spPr/>
        <p:txBody>
          <a:bodyPr/>
          <a:lstStyle/>
          <a:p>
            <a:r>
              <a:rPr lang="ja-JP" altLang="en-US" dirty="0"/>
              <a:t>企業コード</a:t>
            </a:r>
            <a:r>
              <a:rPr lang="en-US" altLang="ja-JP" dirty="0" smtClean="0"/>
              <a:t>(</a:t>
            </a:r>
            <a:r>
              <a:rPr lang="en-US" altLang="ja-JP" dirty="0"/>
              <a:t>ISIN</a:t>
            </a:r>
            <a:r>
              <a:rPr lang="ja-JP" altLang="en-US" dirty="0" smtClean="0"/>
              <a:t>コード</a:t>
            </a:r>
            <a:r>
              <a:rPr lang="en-US" altLang="ja-JP" dirty="0"/>
              <a:t>)</a:t>
            </a:r>
          </a:p>
        </p:txBody>
      </p:sp>
      <p:graphicFrame>
        <p:nvGraphicFramePr>
          <p:cNvPr id="6" name="表 5"/>
          <p:cNvGraphicFramePr>
            <a:graphicFrameLocks noGrp="1"/>
          </p:cNvGraphicFramePr>
          <p:nvPr>
            <p:extLst>
              <p:ext uri="{D42A27DB-BD31-4B8C-83A1-F6EECF244321}">
                <p14:modId xmlns:p14="http://schemas.microsoft.com/office/powerpoint/2010/main" val="1695043069"/>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 Company</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10</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dirty="0" err="1"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Company_Code</a:t>
                      </a:r>
                      <a:r>
                        <a:rPr 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(ISIN)</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企業コード</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(ISIN</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コード</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固定長文字列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12</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JP</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28</a:t>
            </a:fld>
            <a:endParaRPr kumimoji="1" lang="ja-JP" altLang="en-US"/>
          </a:p>
        </p:txBody>
      </p:sp>
      <p:sp>
        <p:nvSpPr>
          <p:cNvPr id="9" name="正方形/長方形 8"/>
          <p:cNvSpPr/>
          <p:nvPr/>
        </p:nvSpPr>
        <p:spPr>
          <a:xfrm>
            <a:off x="467544" y="3806009"/>
            <a:ext cx="8208912" cy="1938992"/>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ニュースと最も関連があると推定した企業について、</a:t>
            </a:r>
          </a:p>
          <a:p>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ケタの</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ISIN</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コード</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を表示しています。</a:t>
            </a: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JP3386450005</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JP3304200003</a:t>
            </a:r>
          </a:p>
        </p:txBody>
      </p:sp>
    </p:spTree>
    <p:extLst>
      <p:ext uri="{BB962C8B-B14F-4D97-AF65-F5344CB8AC3E}">
        <p14:creationId xmlns:p14="http://schemas.microsoft.com/office/powerpoint/2010/main" val="6118538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B.</a:t>
            </a:r>
            <a:r>
              <a:rPr lang="ja-JP" altLang="en-US" dirty="0"/>
              <a:t>　</a:t>
            </a:r>
            <a:r>
              <a:rPr lang="en-US" altLang="ja-JP" dirty="0"/>
              <a:t>Company</a:t>
            </a:r>
            <a:endParaRPr kumimoji="1" lang="ja-JP" altLang="en-US" dirty="0"/>
          </a:p>
        </p:txBody>
      </p:sp>
      <p:sp>
        <p:nvSpPr>
          <p:cNvPr id="3" name="コンテンツ プレースホルダー 2"/>
          <p:cNvSpPr>
            <a:spLocks noGrp="1"/>
          </p:cNvSpPr>
          <p:nvPr>
            <p:ph idx="1"/>
          </p:nvPr>
        </p:nvSpPr>
        <p:spPr/>
        <p:txBody>
          <a:bodyPr/>
          <a:lstStyle/>
          <a:p>
            <a:r>
              <a:rPr lang="ja-JP" altLang="en-US" dirty="0"/>
              <a:t>参照企業のリスト</a:t>
            </a:r>
            <a:r>
              <a:rPr lang="en-US" altLang="ja-JP" dirty="0" smtClean="0"/>
              <a:t>(</a:t>
            </a:r>
            <a:r>
              <a:rPr lang="en-US" altLang="ja-JP" dirty="0"/>
              <a:t>ISIN</a:t>
            </a:r>
            <a:r>
              <a:rPr lang="en-US" altLang="ja-JP" dirty="0" smtClean="0"/>
              <a:t>)</a:t>
            </a:r>
            <a:endParaRPr lang="en-US" altLang="ja-JP" dirty="0"/>
          </a:p>
        </p:txBody>
      </p:sp>
      <p:graphicFrame>
        <p:nvGraphicFramePr>
          <p:cNvPr id="6" name="表 5"/>
          <p:cNvGraphicFramePr>
            <a:graphicFrameLocks noGrp="1"/>
          </p:cNvGraphicFramePr>
          <p:nvPr>
            <p:extLst>
              <p:ext uri="{D42A27DB-BD31-4B8C-83A1-F6EECF244321}">
                <p14:modId xmlns:p14="http://schemas.microsoft.com/office/powerpoint/2010/main" val="2847484873"/>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 Company</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11</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dirty="0" err="1"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Company_IDs</a:t>
                      </a:r>
                      <a:r>
                        <a:rPr 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ISIN</a:t>
                      </a:r>
                      <a:r>
                        <a:rPr 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参照企業のリスト</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(ISIN)</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1300</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リスト項目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区切り</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JP</a:t>
                      </a:r>
                      <a:r>
                        <a:rPr 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：JP</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29</a:t>
            </a:fld>
            <a:endParaRPr kumimoji="1" lang="ja-JP" altLang="en-US"/>
          </a:p>
        </p:txBody>
      </p:sp>
      <p:sp>
        <p:nvSpPr>
          <p:cNvPr id="9" name="正方形/長方形 8"/>
          <p:cNvSpPr/>
          <p:nvPr/>
        </p:nvSpPr>
        <p:spPr>
          <a:xfrm>
            <a:off x="467544" y="3806009"/>
            <a:ext cx="8208912" cy="1938992"/>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本文中で参照された企業コード</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(ISIN</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コード</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の</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リストになります</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a:t>
            </a: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JP3386450005:JP3126130008</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JP3304200003</a:t>
            </a:r>
          </a:p>
        </p:txBody>
      </p:sp>
    </p:spTree>
    <p:extLst>
      <p:ext uri="{BB962C8B-B14F-4D97-AF65-F5344CB8AC3E}">
        <p14:creationId xmlns:p14="http://schemas.microsoft.com/office/powerpoint/2010/main" val="5577989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項目の一覧</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endParaRPr lang="ja-JP" altLang="en-US" sz="1600" dirty="0" smtClean="0"/>
          </a:p>
        </p:txBody>
      </p:sp>
      <p:graphicFrame>
        <p:nvGraphicFramePr>
          <p:cNvPr id="4" name="表 3"/>
          <p:cNvGraphicFramePr>
            <a:graphicFrameLocks noGrp="1"/>
          </p:cNvGraphicFramePr>
          <p:nvPr>
            <p:extLst>
              <p:ext uri="{D42A27DB-BD31-4B8C-83A1-F6EECF244321}">
                <p14:modId xmlns:p14="http://schemas.microsoft.com/office/powerpoint/2010/main" val="4030620582"/>
              </p:ext>
            </p:extLst>
          </p:nvPr>
        </p:nvGraphicFramePr>
        <p:xfrm>
          <a:off x="539552" y="1340768"/>
          <a:ext cx="6552729" cy="5161903"/>
        </p:xfrm>
        <a:graphic>
          <a:graphicData uri="http://schemas.openxmlformats.org/drawingml/2006/table">
            <a:tbl>
              <a:tblPr>
                <a:tableStyleId>{5C22544A-7EE6-4342-B048-85BDC9FD1C3A}</a:tableStyleId>
              </a:tblPr>
              <a:tblGrid>
                <a:gridCol w="937700">
                  <a:extLst>
                    <a:ext uri="{9D8B030D-6E8A-4147-A177-3AD203B41FA5}">
                      <a16:colId xmlns:a16="http://schemas.microsoft.com/office/drawing/2014/main" val="20000"/>
                    </a:ext>
                  </a:extLst>
                </a:gridCol>
                <a:gridCol w="301404">
                  <a:extLst>
                    <a:ext uri="{9D8B030D-6E8A-4147-A177-3AD203B41FA5}">
                      <a16:colId xmlns:a16="http://schemas.microsoft.com/office/drawing/2014/main" val="20001"/>
                    </a:ext>
                  </a:extLst>
                </a:gridCol>
                <a:gridCol w="2798211">
                  <a:extLst>
                    <a:ext uri="{9D8B030D-6E8A-4147-A177-3AD203B41FA5}">
                      <a16:colId xmlns:a16="http://schemas.microsoft.com/office/drawing/2014/main" val="20002"/>
                    </a:ext>
                  </a:extLst>
                </a:gridCol>
                <a:gridCol w="2515414">
                  <a:extLst>
                    <a:ext uri="{9D8B030D-6E8A-4147-A177-3AD203B41FA5}">
                      <a16:colId xmlns:a16="http://schemas.microsoft.com/office/drawing/2014/main" val="20003"/>
                    </a:ext>
                  </a:extLst>
                </a:gridCol>
              </a:tblGrid>
              <a:tr h="110389">
                <a:tc>
                  <a:txBody>
                    <a:bodyPr/>
                    <a:lstStyle/>
                    <a:p>
                      <a:pPr algn="ctr" fontAlgn="ctr"/>
                      <a:r>
                        <a:rPr lang="ja-JP" alt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endParaRPr lang="ja-JP" alt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solidFill>
                      <a:srgbClr val="0F3773"/>
                    </a:solidFill>
                  </a:tcPr>
                </a:tc>
                <a:tc>
                  <a:txBody>
                    <a:bodyPr/>
                    <a:lstStyle/>
                    <a:p>
                      <a:pPr algn="ctr" fontAlgn="ctr"/>
                      <a:r>
                        <a:rPr 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No</a:t>
                      </a:r>
                      <a:endParaRPr 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solidFill>
                      <a:srgbClr val="0F3773"/>
                    </a:solidFill>
                  </a:tcPr>
                </a:tc>
                <a:tc>
                  <a:txBody>
                    <a:bodyPr/>
                    <a:lstStyle/>
                    <a:p>
                      <a:pPr algn="ctr" fontAlgn="ctr"/>
                      <a:r>
                        <a:rPr 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endParaRPr 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solidFill>
                      <a:srgbClr val="0F3773"/>
                    </a:solidFill>
                  </a:tcPr>
                </a:tc>
                <a:tc>
                  <a:txBody>
                    <a:bodyPr/>
                    <a:lstStyle/>
                    <a:p>
                      <a:pPr algn="ctr" fontAlgn="ctr"/>
                      <a:r>
                        <a:rPr lang="ja-JP" alt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endParaRPr lang="ja-JP" alt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solidFill>
                      <a:srgbClr val="0F3773"/>
                    </a:solidFill>
                  </a:tcPr>
                </a:tc>
                <a:extLst>
                  <a:ext uri="{0D108BD9-81ED-4DB2-BD59-A6C34878D82A}">
                    <a16:rowId xmlns:a16="http://schemas.microsoft.com/office/drawing/2014/main" val="10000"/>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 Attribute</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Time_Stamp_Original</a:t>
                      </a: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(JST)</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タイムスタンプ</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オリジナル</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(JST)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1"/>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 Attribute</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Time_Stamp_Original</a:t>
                      </a: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(UTC)</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タイムスタンプ</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オリジナル</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(UTC)</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2"/>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 Attribute</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Time_Stamp_ND</a:t>
                      </a: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(JST)</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タイムスタンプ</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_ND(JST)</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3"/>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 Attribute</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Time_Stamp_ND</a:t>
                      </a: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(UTC)</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タイムスタンプ</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_ND(UTC)</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4"/>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 Attribute</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News_ID_ND_Original</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ニュース</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ID_</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オリジナル</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5"/>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 Attribute</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News_ID_ND</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ニュース</a:t>
                      </a: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ID_NewsDolphin</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6"/>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 Attribute</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7</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Headline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見出し</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7"/>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 Attribute</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8</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News_Service_Name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ニュース提供社</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8"/>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 Attribute</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9</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News_Source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ニュースソース</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9"/>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 Attribute</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Important_News</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重要ニュースフラグ</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0"/>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 Attribute</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Total_Words</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単語数合計</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1"/>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 Attribute</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Total_Sentences</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文章数</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2"/>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 Attribute</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13</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Col_a1</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3"/>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 Attribute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14</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Col_a2</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4"/>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 Attribute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15</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Col_a3</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5"/>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Company Code(ND)</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企業コード</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ND)</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6"/>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Company_Code</a:t>
                      </a: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(TSE)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企業コード</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東証コード</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7"/>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Company_Name_J</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zh-TW"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企業名</a:t>
                      </a:r>
                      <a:r>
                        <a:rPr lang="en-US" altLang="zh-TW"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_</a:t>
                      </a:r>
                      <a:r>
                        <a:rPr lang="zh-TW"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日本語</a:t>
                      </a:r>
                      <a:endParaRPr lang="zh-TW"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8"/>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Company_Name_E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企業名</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英語</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9"/>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Company_Relevance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企業関連性</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20"/>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First_Mention_Headline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初出箇所</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見出し</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21"/>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7</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Number_of_Companies</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企業数</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22"/>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8</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Company_IDs</a:t>
                      </a: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(ND)</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参照企業のリスト</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(ND)</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23"/>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9</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Company_IDs</a:t>
                      </a: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(TSE)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参照企業のリスト</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(TSE)</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24"/>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Company Code(ISIN)</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企業コード</a:t>
                      </a: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(ISIN)</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25"/>
                  </a:ext>
                </a:extLst>
              </a:tr>
              <a:tr h="110389">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b="0" i="0" u="none" strike="noStrike" dirty="0" err="1"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Company_IDs</a:t>
                      </a:r>
                      <a:r>
                        <a:rPr lang="en-US"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(ISIN)</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参照企業のリスト</a:t>
                      </a: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(ISIN)</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26"/>
                  </a:ext>
                </a:extLst>
              </a:tr>
              <a:tr h="110389">
                <a:tc>
                  <a:txBody>
                    <a:bodyPr/>
                    <a:lstStyle/>
                    <a:p>
                      <a:pPr algn="l" fontAlgn="ctr"/>
                      <a:r>
                        <a:rPr lang="en-US"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Col_b1</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smtClean="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27"/>
                  </a:ext>
                </a:extLst>
              </a:tr>
              <a:tr h="110389">
                <a:tc>
                  <a:txBody>
                    <a:bodyPr/>
                    <a:lstStyle/>
                    <a:p>
                      <a:pPr algn="l" fontAlgn="ctr"/>
                      <a:r>
                        <a:rPr lang="en-US"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13</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Col_b2</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smtClean="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28"/>
                  </a:ext>
                </a:extLst>
              </a:tr>
              <a:tr h="110389">
                <a:tc>
                  <a:txBody>
                    <a:bodyPr/>
                    <a:lstStyle/>
                    <a:p>
                      <a:pPr algn="l" fontAlgn="ctr"/>
                      <a:r>
                        <a:rPr lang="en-US"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14</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Col_b3</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smtClean="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29"/>
                  </a:ext>
                </a:extLst>
              </a:tr>
              <a:tr h="110389">
                <a:tc>
                  <a:txBody>
                    <a:bodyPr/>
                    <a:lstStyle/>
                    <a:p>
                      <a:pPr algn="l" fontAlgn="ctr"/>
                      <a:r>
                        <a:rPr lang="en-US"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 Company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15</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Col_b4</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30"/>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3</a:t>
            </a:fld>
            <a:endParaRPr kumimoji="1" lang="ja-JP" altLang="en-US"/>
          </a:p>
        </p:txBody>
      </p:sp>
    </p:spTree>
    <p:extLst>
      <p:ext uri="{BB962C8B-B14F-4D97-AF65-F5344CB8AC3E}">
        <p14:creationId xmlns:p14="http://schemas.microsoft.com/office/powerpoint/2010/main" val="19771814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683568"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カテゴリー　</a:t>
            </a:r>
            <a:r>
              <a:rPr lang="en-US" altLang="ja-JP" sz="3200" b="1" dirty="0">
                <a:latin typeface="メイリオ" panose="020B0604030504040204" pitchFamily="50" charset="-128"/>
                <a:ea typeface="メイリオ" panose="020B0604030504040204" pitchFamily="50" charset="-128"/>
                <a:cs typeface="メイリオ" panose="020B0604030504040204" pitchFamily="50" charset="-128"/>
              </a:rPr>
              <a:t>C.</a:t>
            </a:r>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3200" b="1" dirty="0">
                <a:latin typeface="メイリオ" panose="020B0604030504040204" pitchFamily="50" charset="-128"/>
                <a:ea typeface="メイリオ" panose="020B0604030504040204" pitchFamily="50" charset="-128"/>
                <a:cs typeface="メイリオ" panose="020B0604030504040204" pitchFamily="50" charset="-128"/>
              </a:rPr>
              <a:t>Person</a:t>
            </a:r>
            <a:endParaRPr lang="en-US" altLang="ja-JP" sz="3200" b="1"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ニュースに関連</a:t>
            </a:r>
            <a:r>
              <a:rPr lang="ja-JP" altLang="en-US" sz="2400" b="1" dirty="0" smtClean="0">
                <a:latin typeface="メイリオ" panose="020B0604030504040204" pitchFamily="50" charset="-128"/>
                <a:ea typeface="メイリオ" panose="020B0604030504040204" pitchFamily="50" charset="-128"/>
                <a:cs typeface="メイリオ" panose="020B0604030504040204" pitchFamily="50" charset="-128"/>
              </a:rPr>
              <a:t>する人物情報群</a:t>
            </a:r>
            <a:endParaRPr lang="ja-JP" altLang="en-US"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fld id="{4EE87ABF-51AD-4F48-BF86-0CECB73EA4AC}" type="slidenum">
              <a:rPr kumimoji="1" lang="ja-JP" altLang="en-US" smtClean="0"/>
              <a:t>30</a:t>
            </a:fld>
            <a:endParaRPr kumimoji="1" lang="ja-JP" altLang="en-US"/>
          </a:p>
        </p:txBody>
      </p:sp>
    </p:spTree>
    <p:extLst>
      <p:ext uri="{BB962C8B-B14F-4D97-AF65-F5344CB8AC3E}">
        <p14:creationId xmlns:p14="http://schemas.microsoft.com/office/powerpoint/2010/main" val="15539749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C.</a:t>
            </a:r>
            <a:r>
              <a:rPr lang="ja-JP" altLang="en-US" dirty="0"/>
              <a:t>　</a:t>
            </a:r>
            <a:r>
              <a:rPr lang="en-US" altLang="ja-JP" dirty="0"/>
              <a:t>Person</a:t>
            </a:r>
            <a:endParaRPr kumimoji="1" lang="ja-JP" altLang="en-US" dirty="0"/>
          </a:p>
        </p:txBody>
      </p:sp>
      <p:sp>
        <p:nvSpPr>
          <p:cNvPr id="3" name="コンテンツ プレースホルダー 2"/>
          <p:cNvSpPr>
            <a:spLocks noGrp="1"/>
          </p:cNvSpPr>
          <p:nvPr>
            <p:ph idx="1"/>
          </p:nvPr>
        </p:nvSpPr>
        <p:spPr/>
        <p:txBody>
          <a:bodyPr/>
          <a:lstStyle/>
          <a:p>
            <a:r>
              <a:rPr lang="ja-JP" altLang="en-US" dirty="0"/>
              <a:t>人名</a:t>
            </a:r>
          </a:p>
        </p:txBody>
      </p:sp>
      <p:graphicFrame>
        <p:nvGraphicFramePr>
          <p:cNvPr id="6" name="表 5"/>
          <p:cNvGraphicFramePr>
            <a:graphicFrameLocks noGrp="1"/>
          </p:cNvGraphicFramePr>
          <p:nvPr>
            <p:extLst>
              <p:ext uri="{D42A27DB-BD31-4B8C-83A1-F6EECF244321}">
                <p14:modId xmlns:p14="http://schemas.microsoft.com/office/powerpoint/2010/main" val="1289161013"/>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 Person</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Person_Names</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人名</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500</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リスト項目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区切り</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text：text</a:t>
                      </a: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31</a:t>
            </a:fld>
            <a:endParaRPr kumimoji="1" lang="ja-JP" altLang="en-US"/>
          </a:p>
        </p:txBody>
      </p:sp>
      <p:sp>
        <p:nvSpPr>
          <p:cNvPr id="9" name="正方形/長方形 8"/>
          <p:cNvSpPr/>
          <p:nvPr/>
        </p:nvSpPr>
        <p:spPr>
          <a:xfrm>
            <a:off x="467544" y="3806009"/>
            <a:ext cx="8208912" cy="400110"/>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現在は空欄としています。</a:t>
            </a:r>
            <a:endParaRPr lang="zh-TW"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6776527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683568"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カテゴリー　</a:t>
            </a:r>
            <a:r>
              <a:rPr lang="en-US" altLang="ja-JP" sz="3200" b="1" dirty="0">
                <a:latin typeface="メイリオ" panose="020B0604030504040204" pitchFamily="50" charset="-128"/>
                <a:ea typeface="メイリオ" panose="020B0604030504040204" pitchFamily="50" charset="-128"/>
                <a:cs typeface="メイリオ" panose="020B0604030504040204" pitchFamily="50" charset="-128"/>
              </a:rPr>
              <a:t>D.</a:t>
            </a:r>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3200" b="1" dirty="0">
                <a:latin typeface="メイリオ" panose="020B0604030504040204" pitchFamily="50" charset="-128"/>
                <a:ea typeface="メイリオ" panose="020B0604030504040204" pitchFamily="50" charset="-128"/>
                <a:cs typeface="メイリオ" panose="020B0604030504040204" pitchFamily="50" charset="-128"/>
              </a:rPr>
              <a:t>Category</a:t>
            </a:r>
            <a:endParaRPr lang="en-US" altLang="ja-JP" sz="3200" b="1"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ニュースに関連するカテゴリー情報群</a:t>
            </a:r>
          </a:p>
        </p:txBody>
      </p:sp>
      <p:sp>
        <p:nvSpPr>
          <p:cNvPr id="3" name="スライド番号プレースホルダー 2"/>
          <p:cNvSpPr>
            <a:spLocks noGrp="1"/>
          </p:cNvSpPr>
          <p:nvPr>
            <p:ph type="sldNum" sz="quarter" idx="12"/>
          </p:nvPr>
        </p:nvSpPr>
        <p:spPr/>
        <p:txBody>
          <a:bodyPr/>
          <a:lstStyle/>
          <a:p>
            <a:fld id="{4EE87ABF-51AD-4F48-BF86-0CECB73EA4AC}" type="slidenum">
              <a:rPr kumimoji="1" lang="ja-JP" altLang="en-US" smtClean="0"/>
              <a:t>32</a:t>
            </a:fld>
            <a:endParaRPr kumimoji="1" lang="ja-JP" altLang="en-US"/>
          </a:p>
        </p:txBody>
      </p:sp>
    </p:spTree>
    <p:extLst>
      <p:ext uri="{BB962C8B-B14F-4D97-AF65-F5344CB8AC3E}">
        <p14:creationId xmlns:p14="http://schemas.microsoft.com/office/powerpoint/2010/main" val="15539749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D.</a:t>
            </a:r>
            <a:r>
              <a:rPr lang="ja-JP" altLang="en-US" dirty="0"/>
              <a:t>　</a:t>
            </a:r>
            <a:r>
              <a:rPr lang="en-US" altLang="ja-JP" dirty="0"/>
              <a:t>Category</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ニュースシグナル</a:t>
            </a:r>
            <a:endParaRPr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586510010"/>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D． Category</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altLang="ja-JP" sz="1200" b="0" i="0" u="none" strike="noStrike" dirty="0" err="1"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News</a:t>
                      </a:r>
                      <a:r>
                        <a:rPr lang="en-US" sz="1200" b="0" i="0" u="none" strike="noStrike" dirty="0" err="1"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_Signal</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ニュースシグナル</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固定長文字列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19</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なし</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リスト項目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区切り</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33</a:t>
            </a:fld>
            <a:endParaRPr kumimoji="1" lang="ja-JP" altLang="en-US"/>
          </a:p>
        </p:txBody>
      </p:sp>
      <p:sp>
        <p:nvSpPr>
          <p:cNvPr id="9" name="正方形/長方形 8"/>
          <p:cNvSpPr/>
          <p:nvPr/>
        </p:nvSpPr>
        <p:spPr>
          <a:xfrm>
            <a:off x="467544" y="3806009"/>
            <a:ext cx="8208912" cy="2000548"/>
          </a:xfrm>
          <a:prstGeom prst="rect">
            <a:avLst/>
          </a:prstGeom>
        </p:spPr>
        <p:txBody>
          <a:bodyPr wrap="square">
            <a:spAutoFit/>
          </a:bodyPr>
          <a:lstStyle/>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ニュースの属性情報を収録しています。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各属性情報を桁ごとに収録し、属性該当の判定を数字で表記します。</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属性については次のページを参照ください。</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桁</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目 </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非該当、</a:t>
            </a:r>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桁</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目 </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該当、</a:t>
            </a:r>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桁</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目 </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該当の場合</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0</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p:txBody>
      </p:sp>
    </p:spTree>
    <p:extLst>
      <p:ext uri="{BB962C8B-B14F-4D97-AF65-F5344CB8AC3E}">
        <p14:creationId xmlns:p14="http://schemas.microsoft.com/office/powerpoint/2010/main" val="47826340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D.</a:t>
            </a:r>
            <a:r>
              <a:rPr lang="ja-JP" altLang="en-US" dirty="0"/>
              <a:t>　</a:t>
            </a:r>
            <a:r>
              <a:rPr lang="en-US" altLang="ja-JP" dirty="0"/>
              <a:t>Category</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ニュースシグナル概要</a:t>
            </a:r>
            <a:endParaRPr lang="en-US" altLang="ja-JP" sz="2000" b="0" dirty="0"/>
          </a:p>
          <a:p>
            <a:pPr marL="0" indent="0">
              <a:buNone/>
            </a:pPr>
            <a:r>
              <a:rPr lang="ja-JP" altLang="en-US" dirty="0" smtClean="0"/>
              <a:t>１桁目</a:t>
            </a:r>
            <a:r>
              <a:rPr lang="ja-JP" altLang="en-US" dirty="0"/>
              <a:t>　市場ニュースに該当	（</a:t>
            </a:r>
            <a:r>
              <a:rPr lang="en-US" altLang="ja-JP" dirty="0"/>
              <a:t>0 = No , 1 = Yes</a:t>
            </a:r>
            <a:r>
              <a:rPr lang="ja-JP" altLang="en-US" dirty="0" smtClean="0"/>
              <a:t>）</a:t>
            </a:r>
            <a:endParaRPr lang="en-US" altLang="ja-JP" dirty="0" smtClean="0"/>
          </a:p>
          <a:p>
            <a:pPr marL="0" indent="0">
              <a:buNone/>
            </a:pPr>
            <a:r>
              <a:rPr lang="ja-JP" altLang="en-US" b="0" dirty="0" smtClean="0"/>
              <a:t>　ニュース</a:t>
            </a:r>
            <a:r>
              <a:rPr lang="ja-JP" altLang="en-US" b="0" dirty="0"/>
              <a:t>見出しから市況ニュース、マーケットサマリー等</a:t>
            </a:r>
            <a:r>
              <a:rPr lang="ja-JP" altLang="en-US" b="0" dirty="0" smtClean="0"/>
              <a:t>の市場</a:t>
            </a:r>
            <a:r>
              <a:rPr lang="ja-JP" altLang="en-US" b="0" dirty="0"/>
              <a:t>ニュースに該当</a:t>
            </a:r>
            <a:r>
              <a:rPr lang="ja-JP" altLang="en-US" b="0" dirty="0" smtClean="0"/>
              <a:t>する</a:t>
            </a:r>
            <a:endParaRPr lang="en-US" altLang="ja-JP" b="0" dirty="0" smtClean="0"/>
          </a:p>
          <a:p>
            <a:pPr marL="0" indent="0">
              <a:buNone/>
            </a:pPr>
            <a:r>
              <a:rPr lang="ja-JP" altLang="en-US" b="0" dirty="0" smtClean="0"/>
              <a:t>　</a:t>
            </a:r>
            <a:r>
              <a:rPr lang="ja-JP" altLang="en-US" b="0" dirty="0" err="1" smtClean="0"/>
              <a:t>か</a:t>
            </a:r>
            <a:r>
              <a:rPr lang="ja-JP" altLang="en-US" b="0" dirty="0"/>
              <a:t>否か</a:t>
            </a:r>
            <a:r>
              <a:rPr lang="ja-JP" altLang="en-US" b="0" dirty="0" smtClean="0"/>
              <a:t>を判断</a:t>
            </a:r>
            <a:r>
              <a:rPr lang="ja-JP" altLang="en-US" b="0" dirty="0"/>
              <a:t>し、</a:t>
            </a:r>
            <a:r>
              <a:rPr lang="en-US" altLang="ja-JP" b="0" dirty="0"/>
              <a:t>1(yes)</a:t>
            </a:r>
            <a:r>
              <a:rPr lang="ja-JP" altLang="en-US" b="0" dirty="0" err="1"/>
              <a:t>、</a:t>
            </a:r>
            <a:r>
              <a:rPr lang="en-US" altLang="ja-JP" b="0" dirty="0"/>
              <a:t>0(no) </a:t>
            </a:r>
            <a:r>
              <a:rPr lang="ja-JP" altLang="en-US" b="0" dirty="0" smtClean="0"/>
              <a:t>で表示</a:t>
            </a:r>
            <a:r>
              <a:rPr lang="ja-JP" altLang="en-US" b="0" dirty="0"/>
              <a:t>しています</a:t>
            </a:r>
            <a:r>
              <a:rPr lang="ja-JP" altLang="en-US" b="0" dirty="0" smtClean="0"/>
              <a:t>。</a:t>
            </a:r>
            <a:endParaRPr lang="ja-JP" altLang="en-US" sz="2000" b="0" dirty="0"/>
          </a:p>
          <a:p>
            <a:pPr marL="0" indent="0">
              <a:buNone/>
            </a:pPr>
            <a:r>
              <a:rPr lang="ja-JP" altLang="en-US" sz="1200" b="0" dirty="0" smtClean="0"/>
              <a:t>　</a:t>
            </a:r>
            <a:r>
              <a:rPr lang="en-US" altLang="ja-JP" sz="1200" b="0" dirty="0" smtClean="0"/>
              <a:t>【</a:t>
            </a:r>
            <a:r>
              <a:rPr lang="ja-JP" altLang="en-US" sz="1200" b="0" dirty="0"/>
              <a:t>表記例</a:t>
            </a:r>
            <a:r>
              <a:rPr lang="en-US" altLang="ja-JP" sz="1200" b="0" dirty="0"/>
              <a:t>】</a:t>
            </a:r>
          </a:p>
          <a:p>
            <a:pPr marL="0" indent="0">
              <a:buNone/>
            </a:pPr>
            <a:r>
              <a:rPr lang="ja-JP" altLang="en-US" sz="1200" b="0" dirty="0" smtClean="0"/>
              <a:t>　</a:t>
            </a:r>
            <a:r>
              <a:rPr lang="en-US" altLang="ja-JP" sz="1200" b="0" dirty="0" smtClean="0"/>
              <a:t>0</a:t>
            </a:r>
            <a:r>
              <a:rPr lang="ja-JP" altLang="en-US" sz="1200" b="0" dirty="0"/>
              <a:t>　→　見出し”</a:t>
            </a:r>
            <a:r>
              <a:rPr lang="en-US" altLang="ja-JP" sz="1200" b="0" dirty="0"/>
              <a:t>&lt;</a:t>
            </a:r>
            <a:r>
              <a:rPr lang="ja-JP" altLang="en-US" sz="1200" b="0" dirty="0"/>
              <a:t>日経</a:t>
            </a:r>
            <a:r>
              <a:rPr lang="en-US" altLang="ja-JP" sz="1200" b="0" dirty="0"/>
              <a:t>&gt;◇</a:t>
            </a:r>
            <a:r>
              <a:rPr lang="ja-JP" altLang="en-US" sz="1200" b="0" dirty="0"/>
              <a:t>ＧＷ、ガソリン価格安め　首都圏の激戦区</a:t>
            </a:r>
            <a:r>
              <a:rPr lang="en-US" altLang="ja-JP" sz="1200" b="0" dirty="0"/>
              <a:t>120</a:t>
            </a:r>
            <a:r>
              <a:rPr lang="ja-JP" altLang="en-US" sz="1200" b="0" dirty="0"/>
              <a:t>円台も”</a:t>
            </a:r>
          </a:p>
          <a:p>
            <a:pPr marL="0" indent="0">
              <a:buNone/>
            </a:pPr>
            <a:r>
              <a:rPr lang="ja-JP" altLang="en-US" sz="1200" b="0" dirty="0" smtClean="0"/>
              <a:t>　</a:t>
            </a:r>
            <a:r>
              <a:rPr lang="en-US" altLang="ja-JP" sz="1200" b="0" dirty="0" smtClean="0"/>
              <a:t>1</a:t>
            </a:r>
            <a:r>
              <a:rPr lang="ja-JP" altLang="en-US" sz="1200" b="0" dirty="0"/>
              <a:t>　→　見出し”</a:t>
            </a:r>
            <a:r>
              <a:rPr lang="en-US" altLang="ja-JP" sz="1200" b="0" dirty="0"/>
              <a:t>&lt;NQN&gt;◇</a:t>
            </a:r>
            <a:r>
              <a:rPr lang="ja-JP" altLang="en-US" sz="1200" b="0" dirty="0"/>
              <a:t>＜東証＞コマツが反発　米株高で押し目買い </a:t>
            </a:r>
            <a:r>
              <a:rPr lang="en-US" altLang="ja-JP" sz="1200" b="0" dirty="0" smtClean="0"/>
              <a:t>｢</a:t>
            </a:r>
            <a:r>
              <a:rPr lang="ja-JP" altLang="en-US" sz="1200" b="0" dirty="0"/>
              <a:t>自動建機</a:t>
            </a:r>
            <a:r>
              <a:rPr lang="en-US" altLang="ja-JP" sz="1200" b="0" dirty="0"/>
              <a:t>｣</a:t>
            </a:r>
            <a:r>
              <a:rPr lang="ja-JP" altLang="en-US" sz="1200" b="0" dirty="0"/>
              <a:t>は反応薄”</a:t>
            </a:r>
          </a:p>
          <a:p>
            <a:pPr marL="0" indent="0">
              <a:buNone/>
            </a:pPr>
            <a:endParaRPr lang="ja-JP" altLang="en-US" b="0" dirty="0"/>
          </a:p>
          <a:p>
            <a:pPr marL="0" indent="0">
              <a:buNone/>
            </a:pPr>
            <a:r>
              <a:rPr lang="ja-JP" altLang="en-US" dirty="0" smtClean="0"/>
              <a:t>２</a:t>
            </a:r>
            <a:r>
              <a:rPr lang="ja-JP" altLang="en-US" dirty="0"/>
              <a:t>桁</a:t>
            </a:r>
            <a:r>
              <a:rPr lang="ja-JP" altLang="en-US" dirty="0" smtClean="0"/>
              <a:t>目</a:t>
            </a:r>
            <a:r>
              <a:rPr lang="ja-JP" altLang="en-US" dirty="0"/>
              <a:t>　日経記者による業績予想記事	（</a:t>
            </a:r>
            <a:r>
              <a:rPr lang="en-US" altLang="ja-JP" dirty="0"/>
              <a:t>0 = No , 1 = Yes</a:t>
            </a:r>
            <a:r>
              <a:rPr lang="ja-JP" altLang="en-US" dirty="0"/>
              <a:t>）</a:t>
            </a:r>
          </a:p>
          <a:p>
            <a:pPr marL="0" indent="0">
              <a:buNone/>
            </a:pPr>
            <a:r>
              <a:rPr lang="ja-JP" altLang="en-US" b="0" dirty="0" smtClean="0"/>
              <a:t>　ニュース本文から日経記者による業績予想記事に</a:t>
            </a:r>
            <a:r>
              <a:rPr lang="ja-JP" altLang="en-US" b="0" dirty="0"/>
              <a:t>該当</a:t>
            </a:r>
            <a:r>
              <a:rPr lang="ja-JP" altLang="en-US" b="0" dirty="0" smtClean="0"/>
              <a:t>するか</a:t>
            </a:r>
            <a:r>
              <a:rPr lang="ja-JP" altLang="en-US" b="0" dirty="0"/>
              <a:t>否か</a:t>
            </a:r>
            <a:r>
              <a:rPr lang="ja-JP" altLang="en-US" b="0" dirty="0" smtClean="0"/>
              <a:t>を判断</a:t>
            </a:r>
            <a:r>
              <a:rPr lang="ja-JP" altLang="en-US" b="0" dirty="0"/>
              <a:t>し</a:t>
            </a:r>
            <a:r>
              <a:rPr lang="ja-JP" altLang="en-US" b="0" dirty="0" smtClean="0"/>
              <a:t>、</a:t>
            </a:r>
            <a:endParaRPr lang="en-US" altLang="ja-JP" b="0" dirty="0" smtClean="0"/>
          </a:p>
          <a:p>
            <a:pPr marL="0" indent="0">
              <a:buNone/>
            </a:pPr>
            <a:r>
              <a:rPr lang="ja-JP" altLang="en-US" b="0" dirty="0"/>
              <a:t>　</a:t>
            </a:r>
            <a:r>
              <a:rPr lang="en-US" altLang="ja-JP" b="0" dirty="0" smtClean="0"/>
              <a:t>1(yes</a:t>
            </a:r>
            <a:r>
              <a:rPr lang="en-US" altLang="ja-JP" b="0" dirty="0"/>
              <a:t>)</a:t>
            </a:r>
            <a:r>
              <a:rPr lang="ja-JP" altLang="en-US" b="0" dirty="0" err="1"/>
              <a:t>、</a:t>
            </a:r>
            <a:r>
              <a:rPr lang="en-US" altLang="ja-JP" b="0" dirty="0"/>
              <a:t>0(no) </a:t>
            </a:r>
            <a:r>
              <a:rPr lang="ja-JP" altLang="en-US" b="0" dirty="0"/>
              <a:t>で表示しています。</a:t>
            </a:r>
            <a:endParaRPr lang="ja-JP" altLang="en-US" sz="2000" b="0" dirty="0"/>
          </a:p>
          <a:p>
            <a:pPr marL="0" indent="0">
              <a:buNone/>
            </a:pPr>
            <a:endParaRPr lang="en-US" altLang="ja-JP" b="0" dirty="0" smtClean="0"/>
          </a:p>
          <a:p>
            <a:pPr marL="0" indent="0">
              <a:buNone/>
            </a:pPr>
            <a:r>
              <a:rPr lang="ja-JP" altLang="en-US" dirty="0" smtClean="0"/>
              <a:t>３桁目</a:t>
            </a:r>
            <a:r>
              <a:rPr lang="ja-JP" altLang="en-US" dirty="0"/>
              <a:t>　単独企業に該当	（</a:t>
            </a:r>
            <a:r>
              <a:rPr lang="en-US" altLang="ja-JP" dirty="0"/>
              <a:t>0 = No , 1 = Yes</a:t>
            </a:r>
            <a:r>
              <a:rPr lang="ja-JP" altLang="en-US" dirty="0"/>
              <a:t>）</a:t>
            </a:r>
          </a:p>
          <a:p>
            <a:pPr marL="0" indent="0">
              <a:buNone/>
            </a:pPr>
            <a:r>
              <a:rPr lang="ja-JP" altLang="en-US" b="0" dirty="0" smtClean="0"/>
              <a:t>　ニュース見出し、本文から、推計された企業が</a:t>
            </a:r>
            <a:r>
              <a:rPr lang="en-US" altLang="ja-JP" b="0" dirty="0" smtClean="0"/>
              <a:t>1</a:t>
            </a:r>
            <a:r>
              <a:rPr lang="ja-JP" altLang="en-US" b="0" dirty="0" smtClean="0"/>
              <a:t>社のみでかつ、その記事が</a:t>
            </a:r>
            <a:endParaRPr lang="en-US" altLang="ja-JP" b="0" dirty="0" smtClean="0"/>
          </a:p>
          <a:p>
            <a:pPr marL="0" indent="0">
              <a:buNone/>
            </a:pPr>
            <a:r>
              <a:rPr lang="ja-JP" altLang="en-US" b="0" dirty="0"/>
              <a:t>　</a:t>
            </a:r>
            <a:r>
              <a:rPr lang="ja-JP" altLang="en-US" b="0" dirty="0" smtClean="0"/>
              <a:t>対象企業について述べているか否かを判断し、</a:t>
            </a:r>
            <a:r>
              <a:rPr lang="en-US" altLang="ja-JP" b="0" dirty="0"/>
              <a:t>1(yes)</a:t>
            </a:r>
            <a:r>
              <a:rPr lang="ja-JP" altLang="en-US" b="0" dirty="0" err="1"/>
              <a:t>、</a:t>
            </a:r>
            <a:r>
              <a:rPr lang="en-US" altLang="ja-JP" b="0" dirty="0"/>
              <a:t>0(no) </a:t>
            </a:r>
            <a:r>
              <a:rPr lang="ja-JP" altLang="en-US" b="0" dirty="0"/>
              <a:t>で表示しています。</a:t>
            </a:r>
            <a:endParaRPr lang="ja-JP" altLang="en-US" sz="2000" b="0" dirty="0"/>
          </a:p>
          <a:p>
            <a:pPr marL="0" indent="0">
              <a:buNone/>
            </a:pPr>
            <a:endParaRPr lang="en-US" altLang="ja-JP" b="0" dirty="0"/>
          </a:p>
          <a:p>
            <a:pPr marL="0" indent="0">
              <a:buNone/>
            </a:pPr>
            <a:r>
              <a:rPr lang="ja-JP" altLang="en-US" dirty="0" smtClean="0"/>
              <a:t>４桁目</a:t>
            </a:r>
            <a:r>
              <a:rPr lang="ja-JP" altLang="en-US" dirty="0"/>
              <a:t>以降	</a:t>
            </a:r>
            <a:r>
              <a:rPr lang="ja-JP" altLang="en-US" dirty="0" smtClean="0"/>
              <a:t>すべて</a:t>
            </a:r>
            <a:r>
              <a:rPr lang="en-US" altLang="ja-JP" dirty="0" smtClean="0"/>
              <a:t>“*”</a:t>
            </a:r>
            <a:r>
              <a:rPr lang="ja-JP" altLang="en-US" dirty="0" smtClean="0"/>
              <a:t>　（現在は予備項目になります。）</a:t>
            </a:r>
            <a:endParaRPr lang="en-US" altLang="ja-JP" dirty="0"/>
          </a:p>
          <a:p>
            <a:pPr marL="0" indent="0">
              <a:buNone/>
            </a:pPr>
            <a:endParaRPr lang="ja-JP" altLang="en-US" dirty="0"/>
          </a:p>
        </p:txBody>
      </p:sp>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34</a:t>
            </a:fld>
            <a:endParaRPr kumimoji="1" lang="ja-JP" altLang="en-US"/>
          </a:p>
        </p:txBody>
      </p:sp>
    </p:spTree>
    <p:extLst>
      <p:ext uri="{BB962C8B-B14F-4D97-AF65-F5344CB8AC3E}">
        <p14:creationId xmlns:p14="http://schemas.microsoft.com/office/powerpoint/2010/main" val="116992583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D.</a:t>
            </a:r>
            <a:r>
              <a:rPr lang="ja-JP" altLang="en-US" dirty="0"/>
              <a:t>　</a:t>
            </a:r>
            <a:r>
              <a:rPr lang="en-US" altLang="ja-JP" dirty="0"/>
              <a:t>Category</a:t>
            </a:r>
            <a:endParaRPr kumimoji="1" lang="ja-JP" altLang="en-US" dirty="0"/>
          </a:p>
        </p:txBody>
      </p:sp>
      <p:sp>
        <p:nvSpPr>
          <p:cNvPr id="3" name="コンテンツ プレースホルダー 2"/>
          <p:cNvSpPr>
            <a:spLocks noGrp="1"/>
          </p:cNvSpPr>
          <p:nvPr>
            <p:ph idx="1"/>
          </p:nvPr>
        </p:nvSpPr>
        <p:spPr/>
        <p:txBody>
          <a:bodyPr/>
          <a:lstStyle/>
          <a:p>
            <a:r>
              <a:rPr lang="ja-JP" altLang="en-US" dirty="0"/>
              <a:t>国</a:t>
            </a:r>
            <a:r>
              <a:rPr lang="ja-JP" altLang="en-US" dirty="0" smtClean="0"/>
              <a:t>コード</a:t>
            </a:r>
            <a:endParaRPr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1926872877"/>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D． Category</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Countries</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国コード</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250</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リスト項目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区切り</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35</a:t>
            </a:fld>
            <a:endParaRPr kumimoji="1" lang="ja-JP" altLang="en-US"/>
          </a:p>
        </p:txBody>
      </p:sp>
      <p:sp>
        <p:nvSpPr>
          <p:cNvPr id="9" name="正方形/長方形 8"/>
          <p:cNvSpPr/>
          <p:nvPr/>
        </p:nvSpPr>
        <p:spPr>
          <a:xfrm>
            <a:off x="467544" y="3806009"/>
            <a:ext cx="8208912" cy="2554545"/>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ニュースに表れる地名や、国と対応のある組織名を手がかりとして</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国の推定を行い、ニュースに関連する国</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の桁</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コード</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(ISO 3166</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の国名</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コードに準ずる</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を表示します。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国名と国コードに関しては別表</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D-2</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を参照ください。</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JPN</a:t>
            </a: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JPN:USA</a:t>
            </a:r>
          </a:p>
        </p:txBody>
      </p:sp>
    </p:spTree>
    <p:extLst>
      <p:ext uri="{BB962C8B-B14F-4D97-AF65-F5344CB8AC3E}">
        <p14:creationId xmlns:p14="http://schemas.microsoft.com/office/powerpoint/2010/main" val="305871922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カテゴリー　</a:t>
            </a:r>
            <a:r>
              <a:rPr lang="en-US" altLang="ja-JP" dirty="0"/>
              <a:t>D</a:t>
            </a:r>
            <a:r>
              <a:rPr lang="en-US" altLang="ja-JP" dirty="0" smtClean="0"/>
              <a:t>.</a:t>
            </a:r>
            <a:r>
              <a:rPr lang="ja-JP" altLang="en-US" dirty="0" smtClean="0"/>
              <a:t>　</a:t>
            </a:r>
            <a:r>
              <a:rPr lang="en-US" altLang="ja-JP" dirty="0" smtClean="0"/>
              <a:t>Category</a:t>
            </a:r>
            <a:endParaRPr kumimoji="1" lang="ja-JP" altLang="en-US" dirty="0"/>
          </a:p>
        </p:txBody>
      </p:sp>
      <p:sp>
        <p:nvSpPr>
          <p:cNvPr id="5" name="コンテンツ プレースホルダー 4"/>
          <p:cNvSpPr>
            <a:spLocks noGrp="1"/>
          </p:cNvSpPr>
          <p:nvPr>
            <p:ph idx="1"/>
          </p:nvPr>
        </p:nvSpPr>
        <p:spPr/>
        <p:txBody>
          <a:bodyPr/>
          <a:lstStyle/>
          <a:p>
            <a:r>
              <a:rPr lang="ja-JP" altLang="en-US" dirty="0"/>
              <a:t>別表</a:t>
            </a:r>
            <a:r>
              <a:rPr lang="en-US" altLang="ja-JP" dirty="0" smtClean="0"/>
              <a:t>D-2</a:t>
            </a:r>
            <a:endParaRPr kumimoji="1"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2330684908"/>
              </p:ext>
            </p:extLst>
          </p:nvPr>
        </p:nvGraphicFramePr>
        <p:xfrm>
          <a:off x="467544" y="1778084"/>
          <a:ext cx="6299200" cy="4747260"/>
        </p:xfrm>
        <a:graphic>
          <a:graphicData uri="http://schemas.openxmlformats.org/drawingml/2006/table">
            <a:tbl>
              <a:tblPr>
                <a:tableStyleId>{5C22544A-7EE6-4342-B048-85BDC9FD1C3A}</a:tableStyleId>
              </a:tblPr>
              <a:tblGrid>
                <a:gridCol w="952500">
                  <a:extLst>
                    <a:ext uri="{9D8B030D-6E8A-4147-A177-3AD203B41FA5}">
                      <a16:colId xmlns:a16="http://schemas.microsoft.com/office/drawing/2014/main" val="20000"/>
                    </a:ext>
                  </a:extLst>
                </a:gridCol>
                <a:gridCol w="1054100">
                  <a:extLst>
                    <a:ext uri="{9D8B030D-6E8A-4147-A177-3AD203B41FA5}">
                      <a16:colId xmlns:a16="http://schemas.microsoft.com/office/drawing/2014/main" val="20001"/>
                    </a:ext>
                  </a:extLst>
                </a:gridCol>
                <a:gridCol w="1143000">
                  <a:extLst>
                    <a:ext uri="{9D8B030D-6E8A-4147-A177-3AD203B41FA5}">
                      <a16:colId xmlns:a16="http://schemas.microsoft.com/office/drawing/2014/main" val="20002"/>
                    </a:ext>
                  </a:extLst>
                </a:gridCol>
                <a:gridCol w="952500">
                  <a:extLst>
                    <a:ext uri="{9D8B030D-6E8A-4147-A177-3AD203B41FA5}">
                      <a16:colId xmlns:a16="http://schemas.microsoft.com/office/drawing/2014/main" val="20003"/>
                    </a:ext>
                  </a:extLst>
                </a:gridCol>
                <a:gridCol w="1054100">
                  <a:extLst>
                    <a:ext uri="{9D8B030D-6E8A-4147-A177-3AD203B41FA5}">
                      <a16:colId xmlns:a16="http://schemas.microsoft.com/office/drawing/2014/main" val="20004"/>
                    </a:ext>
                  </a:extLst>
                </a:gridCol>
                <a:gridCol w="1143000">
                  <a:extLst>
                    <a:ext uri="{9D8B030D-6E8A-4147-A177-3AD203B41FA5}">
                      <a16:colId xmlns:a16="http://schemas.microsoft.com/office/drawing/2014/main" val="20005"/>
                    </a:ext>
                  </a:extLst>
                </a:gridCol>
              </a:tblGrid>
              <a:tr h="152400">
                <a:tc>
                  <a:txBody>
                    <a:bodyPr/>
                    <a:lstStyle/>
                    <a:p>
                      <a:pPr algn="ctr" fontAlgn="ctr"/>
                      <a:r>
                        <a:rPr lang="ja-JP" alt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地域</a:t>
                      </a:r>
                      <a:r>
                        <a:rPr lang="en-US" altLang="ja-JP"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参考</a:t>
                      </a:r>
                      <a:r>
                        <a:rPr lang="en-US" altLang="ja-JP"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solidFill>
                      <a:srgbClr val="0F3773"/>
                    </a:solidFill>
                  </a:tcPr>
                </a:tc>
                <a:tc>
                  <a:txBody>
                    <a:bodyPr/>
                    <a:lstStyle/>
                    <a:p>
                      <a:pPr algn="ctr" fontAlgn="ctr"/>
                      <a:r>
                        <a:rPr 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Countries</a:t>
                      </a:r>
                      <a:endParaRPr 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solidFill>
                      <a:srgbClr val="0F3773"/>
                    </a:solidFill>
                  </a:tcPr>
                </a:tc>
                <a:tc>
                  <a:txBody>
                    <a:bodyPr/>
                    <a:lstStyle/>
                    <a:p>
                      <a:pPr algn="ctr" fontAlgn="ctr"/>
                      <a:r>
                        <a:rPr lang="ja-JP" alt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対象国名</a:t>
                      </a:r>
                      <a:endParaRPr lang="ja-JP" alt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solidFill>
                      <a:srgbClr val="0F3773"/>
                    </a:solidFill>
                  </a:tcPr>
                </a:tc>
                <a:tc>
                  <a:txBody>
                    <a:bodyPr/>
                    <a:lstStyle/>
                    <a:p>
                      <a:pPr algn="ctr" fontAlgn="ctr"/>
                      <a:r>
                        <a:rPr lang="ja-JP" alt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地域</a:t>
                      </a:r>
                      <a:r>
                        <a:rPr lang="en-US" altLang="ja-JP"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参考</a:t>
                      </a:r>
                      <a:r>
                        <a:rPr lang="en-US" altLang="ja-JP"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solidFill>
                      <a:srgbClr val="0F3773"/>
                    </a:solidFill>
                  </a:tcPr>
                </a:tc>
                <a:tc>
                  <a:txBody>
                    <a:bodyPr/>
                    <a:lstStyle/>
                    <a:p>
                      <a:pPr algn="ctr" fontAlgn="ctr"/>
                      <a:r>
                        <a:rPr 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Countries</a:t>
                      </a:r>
                      <a:endParaRPr 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solidFill>
                      <a:srgbClr val="0F3773"/>
                    </a:solidFill>
                  </a:tcPr>
                </a:tc>
                <a:tc>
                  <a:txBody>
                    <a:bodyPr/>
                    <a:lstStyle/>
                    <a:p>
                      <a:pPr algn="ctr" fontAlgn="ctr"/>
                      <a:r>
                        <a:rPr lang="ja-JP" alt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対象国名</a:t>
                      </a:r>
                      <a:endParaRPr lang="ja-JP" alt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solidFill>
                      <a:srgbClr val="0F3773"/>
                    </a:solidFill>
                  </a:tcPr>
                </a:tc>
                <a:extLst>
                  <a:ext uri="{0D108BD9-81ED-4DB2-BD59-A6C34878D82A}">
                    <a16:rowId xmlns:a16="http://schemas.microsoft.com/office/drawing/2014/main" val="10000"/>
                  </a:ext>
                </a:extLst>
              </a:tr>
              <a:tr h="152400">
                <a:tc rowSpan="5">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北米南米</a:t>
                      </a:r>
                      <a:endParaRPr lang="ja-JP" altLang="en-US" sz="1050" b="0"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USA</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アメリカ</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rowSpan="19">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欧州</a:t>
                      </a:r>
                      <a:endParaRPr lang="ja-JP" altLang="en-US" sz="1050" b="0"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EU</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ＥＵ</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1"/>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CAN</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カナダ</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GBR</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イギリス</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2"/>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BRA</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ブラジル</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ITA</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イタリア</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3"/>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MEX</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メキシコ</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DEU</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ドイツ</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4"/>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SA</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南米その他</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FRA</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フランス</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5"/>
                  </a:ext>
                </a:extLst>
              </a:tr>
              <a:tr h="152400">
                <a:tc rowSpan="22">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アジア・太平洋</a:t>
                      </a:r>
                      <a:endParaRPr lang="ja-JP" altLang="en-US" sz="1050" b="0"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JPN</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日本</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NLD</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オランダ</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6"/>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HKG</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香港</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CHE</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スイス</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7"/>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TWN</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台湾</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BEL</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ベルギー</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8"/>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CHN</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中国</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SWE</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スウェーデン</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9"/>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PRK</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北朝鮮</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FIN</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フィンランド</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10"/>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KOR</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韓国</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LUX</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ルクセンブルク</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11"/>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MYS</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マレーシア</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IRL</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アイルランド</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12"/>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PHL</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フィリピン</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GRC</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ギリシャ</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13"/>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IDN</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インドネシア</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PRT</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ポルトガル</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14"/>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SGP</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シンガポール</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ESP</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スペイン</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15"/>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VNM</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ベトナム</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EURO</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ヨーロッパその他</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16"/>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THA</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タイ</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RUS</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ロシア</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17"/>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KHM</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カンボジア</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UKR</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ウクライナ</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18"/>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IND</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インド</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CIS</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CIS</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その他</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19"/>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ASIA</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アジアその他</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rowSpan="5">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アフリカ</a:t>
                      </a:r>
                      <a:endParaRPr lang="ja-JP" altLang="en-US" sz="1050" b="0"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EGY</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エジプト</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20"/>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AUS</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オーストラリア</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TUN</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チュニジア</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21"/>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NZL</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ニュージーランド</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NGA</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ナイジェリア</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22"/>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SAU</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サウジアラビア</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ZAF</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南アフリカ共和国</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23"/>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ISR</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イスラエル</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vMerge="1">
                  <a:txBody>
                    <a:bodyPr/>
                    <a:lstStyle/>
                    <a:p>
                      <a:endParaRPr kumimoji="1" lang="ja-JP" altLang="en-US"/>
                    </a:p>
                  </a:txBody>
                  <a:tcP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AFRC</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南アフリカその他</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24"/>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TUR</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トルコ</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その他</a:t>
                      </a:r>
                      <a:endParaRPr lang="ja-JP" altLang="en-US" sz="1050" b="0"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WRLD</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その他</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25"/>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ARE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アラブ首長国連邦</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26"/>
                  </a:ext>
                </a:extLst>
              </a:tr>
              <a:tr h="152400">
                <a:tc vMerge="1">
                  <a:txBody>
                    <a:bodyPr/>
                    <a:lstStyle/>
                    <a:p>
                      <a:endParaRPr kumimoji="1" lang="ja-JP" altLang="en-US"/>
                    </a:p>
                  </a:txBody>
                  <a:tcP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MEST</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中東その他</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27"/>
                  </a:ext>
                </a:extLst>
              </a:tr>
            </a:tbl>
          </a:graphicData>
        </a:graphic>
      </p:graphicFrame>
      <p:sp>
        <p:nvSpPr>
          <p:cNvPr id="8" name="スライド番号プレースホルダー 7"/>
          <p:cNvSpPr>
            <a:spLocks noGrp="1"/>
          </p:cNvSpPr>
          <p:nvPr>
            <p:ph type="sldNum" sz="quarter" idx="12"/>
          </p:nvPr>
        </p:nvSpPr>
        <p:spPr/>
        <p:txBody>
          <a:bodyPr/>
          <a:lstStyle/>
          <a:p>
            <a:fld id="{4EE87ABF-51AD-4F48-BF86-0CECB73EA4AC}" type="slidenum">
              <a:rPr kumimoji="1" lang="ja-JP" altLang="en-US" smtClean="0"/>
              <a:t>36</a:t>
            </a:fld>
            <a:endParaRPr kumimoji="1" lang="ja-JP" altLang="en-US"/>
          </a:p>
        </p:txBody>
      </p:sp>
    </p:spTree>
    <p:extLst>
      <p:ext uri="{BB962C8B-B14F-4D97-AF65-F5344CB8AC3E}">
        <p14:creationId xmlns:p14="http://schemas.microsoft.com/office/powerpoint/2010/main" val="174176535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D.</a:t>
            </a:r>
            <a:r>
              <a:rPr lang="ja-JP" altLang="en-US" dirty="0"/>
              <a:t>　</a:t>
            </a:r>
            <a:r>
              <a:rPr lang="en-US" altLang="ja-JP" dirty="0"/>
              <a:t>Category</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ニュースカテゴリコード</a:t>
            </a:r>
            <a:endParaRPr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1017161186"/>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D． Category</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Categories</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ニュースカテゴリコード</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500</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なし</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リスト項目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区切り</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37</a:t>
            </a:fld>
            <a:endParaRPr kumimoji="1" lang="ja-JP" altLang="en-US"/>
          </a:p>
        </p:txBody>
      </p:sp>
      <p:sp>
        <p:nvSpPr>
          <p:cNvPr id="9" name="正方形/長方形 8"/>
          <p:cNvSpPr/>
          <p:nvPr/>
        </p:nvSpPr>
        <p:spPr>
          <a:xfrm>
            <a:off x="467544" y="3806009"/>
            <a:ext cx="8568952" cy="2616101"/>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ニュースが該当する</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QUICK</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カテゴリー分類</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サブジャンル</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を表示します。分類の構成は</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階層</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ジャンルとサブジャンル</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となって</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おり</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ニュースがサブジャンルに該当するか否かを評価しています。</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同じ</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ジャンル内で複数のサブジャンルに該当するケースや</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、該当</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が無いケースがあります</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。サブジャンル</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の一覧は別表</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D-3</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を参照ください。</a:t>
            </a: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先物</a:t>
            </a:r>
          </a:p>
          <a:p>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国内株</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国内インデックス</a:t>
            </a:r>
          </a:p>
        </p:txBody>
      </p:sp>
    </p:spTree>
    <p:extLst>
      <p:ext uri="{BB962C8B-B14F-4D97-AF65-F5344CB8AC3E}">
        <p14:creationId xmlns:p14="http://schemas.microsoft.com/office/powerpoint/2010/main" val="305871922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カテゴリー　</a:t>
            </a:r>
            <a:r>
              <a:rPr lang="en-US" altLang="ja-JP" dirty="0"/>
              <a:t>D</a:t>
            </a:r>
            <a:r>
              <a:rPr lang="en-US" altLang="ja-JP" dirty="0" smtClean="0"/>
              <a:t>.</a:t>
            </a:r>
            <a:r>
              <a:rPr lang="ja-JP" altLang="en-US" dirty="0" smtClean="0"/>
              <a:t>　</a:t>
            </a:r>
            <a:r>
              <a:rPr lang="en-US" altLang="ja-JP" dirty="0" smtClean="0"/>
              <a:t>Category</a:t>
            </a:r>
            <a:endParaRPr kumimoji="1" lang="ja-JP" altLang="en-US" dirty="0"/>
          </a:p>
        </p:txBody>
      </p:sp>
      <p:sp>
        <p:nvSpPr>
          <p:cNvPr id="5" name="コンテンツ プレースホルダー 4"/>
          <p:cNvSpPr>
            <a:spLocks noGrp="1"/>
          </p:cNvSpPr>
          <p:nvPr>
            <p:ph idx="1"/>
          </p:nvPr>
        </p:nvSpPr>
        <p:spPr/>
        <p:txBody>
          <a:bodyPr/>
          <a:lstStyle/>
          <a:p>
            <a:r>
              <a:rPr kumimoji="1" lang="ja-JP" altLang="en-US" dirty="0" smtClean="0"/>
              <a:t>別表</a:t>
            </a:r>
            <a:r>
              <a:rPr kumimoji="1" lang="en-US" altLang="ja-JP" dirty="0" smtClean="0"/>
              <a:t>D-3</a:t>
            </a:r>
            <a:endParaRPr kumimoji="1"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3364917460"/>
              </p:ext>
            </p:extLst>
          </p:nvPr>
        </p:nvGraphicFramePr>
        <p:xfrm>
          <a:off x="467544" y="1772816"/>
          <a:ext cx="8154000" cy="4531140"/>
        </p:xfrm>
        <a:graphic>
          <a:graphicData uri="http://schemas.openxmlformats.org/drawingml/2006/table">
            <a:tbl>
              <a:tblPr>
                <a:tableStyleId>{5C22544A-7EE6-4342-B048-85BDC9FD1C3A}</a:tableStyleId>
              </a:tblPr>
              <a:tblGrid>
                <a:gridCol w="576000">
                  <a:extLst>
                    <a:ext uri="{9D8B030D-6E8A-4147-A177-3AD203B41FA5}">
                      <a16:colId xmlns:a16="http://schemas.microsoft.com/office/drawing/2014/main" val="20000"/>
                    </a:ext>
                  </a:extLst>
                </a:gridCol>
                <a:gridCol w="486000">
                  <a:extLst>
                    <a:ext uri="{9D8B030D-6E8A-4147-A177-3AD203B41FA5}">
                      <a16:colId xmlns:a16="http://schemas.microsoft.com/office/drawing/2014/main" val="20001"/>
                    </a:ext>
                  </a:extLst>
                </a:gridCol>
                <a:gridCol w="1656000">
                  <a:extLst>
                    <a:ext uri="{9D8B030D-6E8A-4147-A177-3AD203B41FA5}">
                      <a16:colId xmlns:a16="http://schemas.microsoft.com/office/drawing/2014/main" val="20002"/>
                    </a:ext>
                  </a:extLst>
                </a:gridCol>
                <a:gridCol w="576000">
                  <a:extLst>
                    <a:ext uri="{9D8B030D-6E8A-4147-A177-3AD203B41FA5}">
                      <a16:colId xmlns:a16="http://schemas.microsoft.com/office/drawing/2014/main" val="20003"/>
                    </a:ext>
                  </a:extLst>
                </a:gridCol>
                <a:gridCol w="486000">
                  <a:extLst>
                    <a:ext uri="{9D8B030D-6E8A-4147-A177-3AD203B41FA5}">
                      <a16:colId xmlns:a16="http://schemas.microsoft.com/office/drawing/2014/main" val="20004"/>
                    </a:ext>
                  </a:extLst>
                </a:gridCol>
                <a:gridCol w="1656000">
                  <a:extLst>
                    <a:ext uri="{9D8B030D-6E8A-4147-A177-3AD203B41FA5}">
                      <a16:colId xmlns:a16="http://schemas.microsoft.com/office/drawing/2014/main" val="20005"/>
                    </a:ext>
                  </a:extLst>
                </a:gridCol>
                <a:gridCol w="576000">
                  <a:extLst>
                    <a:ext uri="{9D8B030D-6E8A-4147-A177-3AD203B41FA5}">
                      <a16:colId xmlns:a16="http://schemas.microsoft.com/office/drawing/2014/main" val="20006"/>
                    </a:ext>
                  </a:extLst>
                </a:gridCol>
                <a:gridCol w="486000">
                  <a:extLst>
                    <a:ext uri="{9D8B030D-6E8A-4147-A177-3AD203B41FA5}">
                      <a16:colId xmlns:a16="http://schemas.microsoft.com/office/drawing/2014/main" val="20007"/>
                    </a:ext>
                  </a:extLst>
                </a:gridCol>
                <a:gridCol w="1656000">
                  <a:extLst>
                    <a:ext uri="{9D8B030D-6E8A-4147-A177-3AD203B41FA5}">
                      <a16:colId xmlns:a16="http://schemas.microsoft.com/office/drawing/2014/main" val="20008"/>
                    </a:ext>
                  </a:extLst>
                </a:gridCol>
              </a:tblGrid>
              <a:tr h="137700">
                <a:tc>
                  <a:txBody>
                    <a:bodyPr/>
                    <a:lstStyle/>
                    <a:p>
                      <a:pPr algn="ctr" fontAlgn="ctr"/>
                      <a:r>
                        <a:rPr lang="ja-JP" alt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ジャンル</a:t>
                      </a:r>
                      <a:endParaRPr lang="ja-JP" alt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solidFill>
                      <a:srgbClr val="0F3773"/>
                    </a:solidFill>
                  </a:tcPr>
                </a:tc>
                <a:tc>
                  <a:txBody>
                    <a:bodyPr/>
                    <a:lstStyle/>
                    <a:p>
                      <a:pPr algn="ctr" fontAlgn="ctr"/>
                      <a:r>
                        <a:rPr 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code</a:t>
                      </a:r>
                      <a:endParaRPr 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solidFill>
                      <a:srgbClr val="0F3773"/>
                    </a:solidFill>
                  </a:tcPr>
                </a:tc>
                <a:tc>
                  <a:txBody>
                    <a:bodyPr/>
                    <a:lstStyle/>
                    <a:p>
                      <a:pPr algn="ctr" fontAlgn="ctr"/>
                      <a:r>
                        <a:rPr lang="en-US" altLang="ja-JP" sz="1050" b="1"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Categories</a:t>
                      </a:r>
                      <a:r>
                        <a:rPr lang="ja-JP" altLang="en-US" sz="1050" b="1"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サブジャンル</a:t>
                      </a:r>
                      <a:endParaRPr lang="ja-JP" alt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solidFill>
                      <a:srgbClr val="0F3773"/>
                    </a:solidFill>
                  </a:tcPr>
                </a:tc>
                <a:tc>
                  <a:txBody>
                    <a:bodyPr/>
                    <a:lstStyle/>
                    <a:p>
                      <a:pPr algn="ctr" fontAlgn="ctr"/>
                      <a:r>
                        <a:rPr lang="ja-JP" alt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ジャンル</a:t>
                      </a:r>
                      <a:endParaRPr lang="ja-JP" alt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solidFill>
                      <a:srgbClr val="0F3773"/>
                    </a:solidFill>
                  </a:tcPr>
                </a:tc>
                <a:tc>
                  <a:txBody>
                    <a:bodyPr/>
                    <a:lstStyle/>
                    <a:p>
                      <a:pPr algn="ctr" fontAlgn="ctr"/>
                      <a:r>
                        <a:rPr 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code</a:t>
                      </a:r>
                      <a:endParaRPr 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solidFill>
                      <a:srgbClr val="0F3773"/>
                    </a:solidFill>
                  </a:tcPr>
                </a:tc>
                <a:tc>
                  <a:txBody>
                    <a:bodyPr/>
                    <a:lstStyle/>
                    <a:p>
                      <a:pPr algn="ctr" fontAlgn="ctr"/>
                      <a:r>
                        <a:rPr lang="en-US" altLang="ja-JP" sz="1050" b="1"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Categories</a:t>
                      </a:r>
                      <a:r>
                        <a:rPr lang="ja-JP" altLang="en-US" sz="1050" b="1"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サブジャンル</a:t>
                      </a:r>
                      <a:endParaRPr lang="ja-JP" alt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solidFill>
                      <a:srgbClr val="0F3773"/>
                    </a:solidFill>
                  </a:tcPr>
                </a:tc>
                <a:tc>
                  <a:txBody>
                    <a:bodyPr/>
                    <a:lstStyle/>
                    <a:p>
                      <a:pPr algn="ctr" fontAlgn="ctr"/>
                      <a:r>
                        <a:rPr lang="ja-JP" alt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ジャンル</a:t>
                      </a:r>
                      <a:endParaRPr lang="ja-JP" alt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solidFill>
                      <a:srgbClr val="0F3773"/>
                    </a:solidFill>
                  </a:tcPr>
                </a:tc>
                <a:tc>
                  <a:txBody>
                    <a:bodyPr/>
                    <a:lstStyle/>
                    <a:p>
                      <a:pPr algn="ctr" fontAlgn="ctr"/>
                      <a:r>
                        <a:rPr 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code</a:t>
                      </a:r>
                      <a:endParaRPr 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solidFill>
                      <a:srgbClr val="0F3773"/>
                    </a:solidFill>
                  </a:tcPr>
                </a:tc>
                <a:tc>
                  <a:txBody>
                    <a:bodyPr/>
                    <a:lstStyle/>
                    <a:p>
                      <a:pPr algn="ctr" fontAlgn="ctr"/>
                      <a:r>
                        <a:rPr lang="en-US" altLang="ja-JP" sz="1050" b="1"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Categories</a:t>
                      </a:r>
                      <a:r>
                        <a:rPr lang="ja-JP" altLang="en-US" sz="1050" b="1"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サブジャンル</a:t>
                      </a:r>
                      <a:endParaRPr lang="ja-JP" alt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solidFill>
                      <a:srgbClr val="0F3773"/>
                    </a:solidFill>
                  </a:tcPr>
                </a:tc>
                <a:extLst>
                  <a:ext uri="{0D108BD9-81ED-4DB2-BD59-A6C34878D82A}">
                    <a16:rowId xmlns:a16="http://schemas.microsoft.com/office/drawing/2014/main" val="10000"/>
                  </a:ext>
                </a:extLst>
              </a:tr>
              <a:tr h="137700">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政治</a:t>
                      </a:r>
                      <a:endParaRPr lang="ja-JP" altLang="en-US" sz="1050" b="0"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政治</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rowSpan="25">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株式</a:t>
                      </a:r>
                      <a:endParaRPr lang="ja-JP" altLang="en-US" sz="1050" b="0"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401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国内株</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rowSpan="2">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金利</a:t>
                      </a:r>
                      <a:endParaRPr lang="ja-JP" altLang="en-US" sz="1050" b="0"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501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概況</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01"/>
                  </a:ext>
                </a:extLst>
              </a:tr>
              <a:tr h="137700">
                <a:tc rowSpan="7">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経済</a:t>
                      </a:r>
                      <a:endParaRPr lang="ja-JP" altLang="en-US" sz="1050" b="0"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201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統計</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レポート</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402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海外株</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502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解説</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02"/>
                  </a:ext>
                </a:extLst>
              </a:tr>
              <a:tr h="137700">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202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金融調節</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403</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国内インデックス</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rowSpan="11">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債券</a:t>
                      </a:r>
                      <a:endParaRPr lang="ja-JP" altLang="en-US" sz="1050" b="0"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601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プライマリー</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日本国債</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03"/>
                  </a:ext>
                </a:extLst>
              </a:tr>
              <a:tr h="137700">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203</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要人発言</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404</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海外インデックス</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602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プライマリー</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外国国債</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04"/>
                  </a:ext>
                </a:extLst>
              </a:tr>
              <a:tr h="137700">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204</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制度変更</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405</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ＥＴＦ</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603</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プライマリー</a:t>
                      </a: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p>
                    <a:p>
                      <a:pPr algn="l" fontAlgn="ctr"/>
                      <a:r>
                        <a:rPr lang="ja-JP" altLang="en-US"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社債</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・地方債・財投債</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05"/>
                  </a:ext>
                </a:extLst>
              </a:tr>
              <a:tr h="137700">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205</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解説</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406</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ＲＥＩＴ</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604</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起債予定</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06"/>
                  </a:ext>
                </a:extLst>
              </a:tr>
              <a:tr h="137700">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206</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相場まとめ</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407</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先物</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605</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セカンダリー</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日本国債</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07"/>
                  </a:ext>
                </a:extLst>
              </a:tr>
              <a:tr h="137700">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207</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その他</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408</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解説</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606</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セカンダリー</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外国国債</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08"/>
                  </a:ext>
                </a:extLst>
              </a:tr>
              <a:tr h="137700">
                <a:tc rowSpan="13">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企業</a:t>
                      </a:r>
                      <a:endParaRPr lang="ja-JP" altLang="en-US" sz="1050" b="0"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301</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決算・売上</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409</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材料</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607</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格付け</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09"/>
                  </a:ext>
                </a:extLst>
              </a:tr>
              <a:tr h="137700">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302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人事</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410</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売買停止</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608</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ＣＤＳ</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10"/>
                  </a:ext>
                </a:extLst>
              </a:tr>
              <a:tr h="137700">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303</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要人発言</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411</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zh-TW"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売買単位変更</a:t>
                      </a:r>
                      <a:endParaRPr lang="zh-TW"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609</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ＣＢ</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11"/>
                  </a:ext>
                </a:extLst>
              </a:tr>
              <a:tr h="137700">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304</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商号変更</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412</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zh-CN"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単位株数変更</a:t>
                      </a:r>
                      <a:endParaRPr lang="zh-CN"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610</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解説</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12"/>
                  </a:ext>
                </a:extLst>
              </a:tr>
              <a:tr h="137700">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305</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合併</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413</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株式分割</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611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その他</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13"/>
                  </a:ext>
                </a:extLst>
              </a:tr>
              <a:tr h="137700">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306</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資本・業務提携</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414</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安定操作</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rowSpan="2">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為替</a:t>
                      </a:r>
                      <a:endParaRPr lang="ja-JP" altLang="en-US" sz="1050" b="0"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701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概況</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14"/>
                  </a:ext>
                </a:extLst>
              </a:tr>
              <a:tr h="137700">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307</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株式交換</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415</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値幅制限</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702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解説</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15"/>
                  </a:ext>
                </a:extLst>
              </a:tr>
              <a:tr h="137700">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308</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株式移転</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416</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監理銘柄入り</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rowSpan="4">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商品</a:t>
                      </a:r>
                      <a:endParaRPr lang="ja-JP" altLang="en-US" sz="1050" b="0"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801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エネルギー</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16"/>
                  </a:ext>
                </a:extLst>
              </a:tr>
              <a:tr h="137700">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309</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増資</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417</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整理銘柄入り</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802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穀物</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17"/>
                  </a:ext>
                </a:extLst>
              </a:tr>
              <a:tr h="137700">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310</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ＴＯＢ</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418</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上場廃止</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803</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貴金属</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18"/>
                  </a:ext>
                </a:extLst>
              </a:tr>
              <a:tr h="137700">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自社株買い</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419</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上場部変更</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804</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その他</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19"/>
                  </a:ext>
                </a:extLst>
              </a:tr>
              <a:tr h="137700">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商品・サービス</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420</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新規上場</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投信</a:t>
                      </a:r>
                      <a:endParaRPr lang="ja-JP" altLang="en-US" sz="1050" b="0"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901</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投信</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20"/>
                  </a:ext>
                </a:extLst>
              </a:tr>
              <a:tr h="137700">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313</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その他</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vMerge="1">
                  <a:txBody>
                    <a:bodyPr/>
                    <a:lstStyle/>
                    <a:p>
                      <a:endParaRPr kumimoji="1" lang="ja-JP" altLang="en-US"/>
                    </a:p>
                  </a:txBody>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421</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zh-TW"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信用銘柄採用</a:t>
                      </a:r>
                      <a:endParaRPr lang="zh-TW"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社会</a:t>
                      </a:r>
                      <a:endParaRPr lang="ja-JP" altLang="en-US" sz="1050" b="0"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1001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社会</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21"/>
                  </a:ext>
                </a:extLst>
              </a:tr>
              <a:tr h="137700">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422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zh-TW"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貸借銘柄採用</a:t>
                      </a:r>
                      <a:endParaRPr lang="zh-TW"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スポーツ</a:t>
                      </a:r>
                      <a:endParaRPr lang="ja-JP" altLang="en-US" sz="1050" b="0"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1101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スポーツ</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extLst>
                  <a:ext uri="{0D108BD9-81ED-4DB2-BD59-A6C34878D82A}">
                    <a16:rowId xmlns:a16="http://schemas.microsoft.com/office/drawing/2014/main" val="10022"/>
                  </a:ext>
                </a:extLst>
              </a:tr>
              <a:tr h="137700">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423</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zh-TW"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信用銘柄除外</a:t>
                      </a:r>
                      <a:endParaRPr lang="zh-TW"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extLst>
                  <a:ext uri="{0D108BD9-81ED-4DB2-BD59-A6C34878D82A}">
                    <a16:rowId xmlns:a16="http://schemas.microsoft.com/office/drawing/2014/main" val="10023"/>
                  </a:ext>
                </a:extLst>
              </a:tr>
              <a:tr h="137700">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424</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zh-TW"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貸借銘柄除外</a:t>
                      </a:r>
                      <a:endParaRPr lang="zh-TW"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a:txBody>
                    <a:bodyPr/>
                    <a:lstStyle/>
                    <a:p>
                      <a:pPr algn="l" fontAlgn="ct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extLst>
                  <a:ext uri="{0D108BD9-81ED-4DB2-BD59-A6C34878D82A}">
                    <a16:rowId xmlns:a16="http://schemas.microsoft.com/office/drawing/2014/main" val="10024"/>
                  </a:ext>
                </a:extLst>
              </a:tr>
              <a:tr h="137700">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a:txBody>
                    <a:bodyPr/>
                    <a:lstStyle/>
                    <a:p>
                      <a:pPr algn="l" fontAlgn="ct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v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426</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特設注意市場銘柄入り</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tc>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tc>
                  <a:txBody>
                    <a:bodyPr/>
                    <a:lstStyle/>
                    <a:p>
                      <a:pPr algn="l" fontAlgn="ct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100" marR="8100" marT="8100" marB="0" anchor="ctr">
                    <a:noFill/>
                  </a:tcPr>
                </a:tc>
                <a:extLst>
                  <a:ext uri="{0D108BD9-81ED-4DB2-BD59-A6C34878D82A}">
                    <a16:rowId xmlns:a16="http://schemas.microsoft.com/office/drawing/2014/main" val="10025"/>
                  </a:ext>
                </a:extLst>
              </a:tr>
            </a:tbl>
          </a:graphicData>
        </a:graphic>
      </p:graphicFrame>
      <p:sp>
        <p:nvSpPr>
          <p:cNvPr id="9" name="スライド番号プレースホルダー 8"/>
          <p:cNvSpPr>
            <a:spLocks noGrp="1"/>
          </p:cNvSpPr>
          <p:nvPr>
            <p:ph type="sldNum" sz="quarter" idx="12"/>
          </p:nvPr>
        </p:nvSpPr>
        <p:spPr/>
        <p:txBody>
          <a:bodyPr/>
          <a:lstStyle/>
          <a:p>
            <a:fld id="{4EE87ABF-51AD-4F48-BF86-0CECB73EA4AC}" type="slidenum">
              <a:rPr kumimoji="1" lang="ja-JP" altLang="en-US" smtClean="0"/>
              <a:t>38</a:t>
            </a:fld>
            <a:endParaRPr kumimoji="1" lang="ja-JP" altLang="en-US"/>
          </a:p>
        </p:txBody>
      </p:sp>
    </p:spTree>
    <p:extLst>
      <p:ext uri="{BB962C8B-B14F-4D97-AF65-F5344CB8AC3E}">
        <p14:creationId xmlns:p14="http://schemas.microsoft.com/office/powerpoint/2010/main" val="368938894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D.</a:t>
            </a:r>
            <a:r>
              <a:rPr lang="ja-JP" altLang="en-US" dirty="0"/>
              <a:t>　</a:t>
            </a:r>
            <a:r>
              <a:rPr lang="en-US" altLang="ja-JP" dirty="0"/>
              <a:t>Category</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イベント</a:t>
            </a:r>
            <a:endParaRPr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469325916"/>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D． Category</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dirty="0" err="1"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Evaluation_Events</a:t>
                      </a:r>
                      <a:endParaRPr 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イベント</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800</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なし</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リスト項目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区切り</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39</a:t>
            </a:fld>
            <a:endParaRPr kumimoji="1" lang="ja-JP" altLang="en-US"/>
          </a:p>
        </p:txBody>
      </p:sp>
      <p:sp>
        <p:nvSpPr>
          <p:cNvPr id="9" name="正方形/長方形 8"/>
          <p:cNvSpPr/>
          <p:nvPr/>
        </p:nvSpPr>
        <p:spPr>
          <a:xfrm>
            <a:off x="467544" y="3806009"/>
            <a:ext cx="8568952" cy="1692771"/>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ニュースが該当</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するすべてのイベントを表示します。</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イベント</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の一例は</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別表</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D-4</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参照</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ください。</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利益予想</a:t>
            </a:r>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_</a:t>
            </a:r>
            <a:r>
              <a:rPr lang="zh-TW"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低下</a:t>
            </a:r>
            <a:r>
              <a:rPr lang="en-US" altLang="zh-TW"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株価格付＿格下げ</a:t>
            </a:r>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株価格付＿外資ブローカー＿格下げ</a:t>
            </a:r>
            <a:endPar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市場</a:t>
            </a:r>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_</a:t>
            </a:r>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上昇</a:t>
            </a:r>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指数</a:t>
            </a:r>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_</a:t>
            </a:r>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上昇</a:t>
            </a:r>
          </a:p>
        </p:txBody>
      </p:sp>
    </p:spTree>
    <p:extLst>
      <p:ext uri="{BB962C8B-B14F-4D97-AF65-F5344CB8AC3E}">
        <p14:creationId xmlns:p14="http://schemas.microsoft.com/office/powerpoint/2010/main" val="6773955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項目の一覧</a:t>
            </a:r>
            <a:endParaRPr kumimoji="1" lang="ja-JP" altLang="en-US" dirty="0"/>
          </a:p>
        </p:txBody>
      </p:sp>
      <p:sp>
        <p:nvSpPr>
          <p:cNvPr id="3" name="コンテンツ プレースホルダー 2"/>
          <p:cNvSpPr>
            <a:spLocks noGrp="1"/>
          </p:cNvSpPr>
          <p:nvPr>
            <p:ph idx="1"/>
          </p:nvPr>
        </p:nvSpPr>
        <p:spPr/>
        <p:txBody>
          <a:bodyPr>
            <a:normAutofit/>
          </a:bodyPr>
          <a:lstStyle/>
          <a:p>
            <a:endParaRPr lang="ja-JP" altLang="en-US" sz="1600" dirty="0" smtClean="0"/>
          </a:p>
        </p:txBody>
      </p:sp>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4</a:t>
            </a:fld>
            <a:endParaRPr kumimoji="1" lang="ja-JP" altLang="en-US"/>
          </a:p>
        </p:txBody>
      </p:sp>
      <p:graphicFrame>
        <p:nvGraphicFramePr>
          <p:cNvPr id="6" name="表 5"/>
          <p:cNvGraphicFramePr>
            <a:graphicFrameLocks noGrp="1"/>
          </p:cNvGraphicFramePr>
          <p:nvPr>
            <p:extLst>
              <p:ext uri="{D42A27DB-BD31-4B8C-83A1-F6EECF244321}">
                <p14:modId xmlns:p14="http://schemas.microsoft.com/office/powerpoint/2010/main" val="562971444"/>
              </p:ext>
            </p:extLst>
          </p:nvPr>
        </p:nvGraphicFramePr>
        <p:xfrm>
          <a:off x="539552" y="1340768"/>
          <a:ext cx="6552729" cy="4683588"/>
        </p:xfrm>
        <a:graphic>
          <a:graphicData uri="http://schemas.openxmlformats.org/drawingml/2006/table">
            <a:tbl>
              <a:tblPr>
                <a:tableStyleId>{5C22544A-7EE6-4342-B048-85BDC9FD1C3A}</a:tableStyleId>
              </a:tblPr>
              <a:tblGrid>
                <a:gridCol w="937700">
                  <a:extLst>
                    <a:ext uri="{9D8B030D-6E8A-4147-A177-3AD203B41FA5}">
                      <a16:colId xmlns:a16="http://schemas.microsoft.com/office/drawing/2014/main" val="20000"/>
                    </a:ext>
                  </a:extLst>
                </a:gridCol>
                <a:gridCol w="301404">
                  <a:extLst>
                    <a:ext uri="{9D8B030D-6E8A-4147-A177-3AD203B41FA5}">
                      <a16:colId xmlns:a16="http://schemas.microsoft.com/office/drawing/2014/main" val="20001"/>
                    </a:ext>
                  </a:extLst>
                </a:gridCol>
                <a:gridCol w="2798211">
                  <a:extLst>
                    <a:ext uri="{9D8B030D-6E8A-4147-A177-3AD203B41FA5}">
                      <a16:colId xmlns:a16="http://schemas.microsoft.com/office/drawing/2014/main" val="20002"/>
                    </a:ext>
                  </a:extLst>
                </a:gridCol>
                <a:gridCol w="2515414">
                  <a:extLst>
                    <a:ext uri="{9D8B030D-6E8A-4147-A177-3AD203B41FA5}">
                      <a16:colId xmlns:a16="http://schemas.microsoft.com/office/drawing/2014/main" val="20003"/>
                    </a:ext>
                  </a:extLst>
                </a:gridCol>
              </a:tblGrid>
              <a:tr h="110389">
                <a:tc>
                  <a:txBody>
                    <a:bodyPr/>
                    <a:lstStyle/>
                    <a:p>
                      <a:pPr algn="ctr" fontAlgn="ctr"/>
                      <a:r>
                        <a:rPr lang="ja-JP" alt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endParaRPr lang="ja-JP" alt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solidFill>
                      <a:srgbClr val="0F3773"/>
                    </a:solidFill>
                  </a:tcPr>
                </a:tc>
                <a:tc>
                  <a:txBody>
                    <a:bodyPr/>
                    <a:lstStyle/>
                    <a:p>
                      <a:pPr algn="ctr" fontAlgn="ctr"/>
                      <a:r>
                        <a:rPr 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No</a:t>
                      </a:r>
                      <a:endParaRPr 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solidFill>
                      <a:srgbClr val="0F3773"/>
                    </a:solidFill>
                  </a:tcPr>
                </a:tc>
                <a:tc>
                  <a:txBody>
                    <a:bodyPr/>
                    <a:lstStyle/>
                    <a:p>
                      <a:pPr algn="ctr" fontAlgn="ctr"/>
                      <a:r>
                        <a:rPr 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endParaRPr 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solidFill>
                      <a:srgbClr val="0F3773"/>
                    </a:solidFill>
                  </a:tcPr>
                </a:tc>
                <a:tc>
                  <a:txBody>
                    <a:bodyPr/>
                    <a:lstStyle/>
                    <a:p>
                      <a:pPr algn="ctr" fontAlgn="ctr"/>
                      <a:r>
                        <a:rPr lang="ja-JP" altLang="en-US" sz="1050" b="1"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endParaRPr lang="ja-JP" altLang="en-US" sz="105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solidFill>
                      <a:srgbClr val="0F3773"/>
                    </a:solidFill>
                  </a:tcPr>
                </a:tc>
                <a:extLst>
                  <a:ext uri="{0D108BD9-81ED-4DB2-BD59-A6C34878D82A}">
                    <a16:rowId xmlns:a16="http://schemas.microsoft.com/office/drawing/2014/main" val="10000"/>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 Person</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Person_Names</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人名</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1"/>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 Person</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Col_c1</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2"/>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 Person</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Col_c2</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3"/>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C． Person</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Col_c3</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4"/>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C． Person</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Col_c4</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5"/>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D． Category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smtClean="0">
                          <a:effectLst/>
                          <a:latin typeface="メイリオ" panose="020B0604030504040204" pitchFamily="50" charset="-128"/>
                          <a:ea typeface="メイリオ" panose="020B0604030504040204" pitchFamily="50" charset="-128"/>
                          <a:cs typeface="メイリオ" panose="020B0604030504040204" pitchFamily="50" charset="-128"/>
                        </a:rPr>
                        <a:t>News_Signal</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ニュースシグナル</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6"/>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D． Category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Countries</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国コード</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7"/>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D． Category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Categories</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ニュースカテゴリコード</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8"/>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D． Category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smtClean="0">
                          <a:effectLst/>
                          <a:latin typeface="メイリオ" panose="020B0604030504040204" pitchFamily="50" charset="-128"/>
                          <a:ea typeface="メイリオ" panose="020B0604030504040204" pitchFamily="50" charset="-128"/>
                          <a:cs typeface="メイリオ" panose="020B0604030504040204" pitchFamily="50" charset="-128"/>
                        </a:rPr>
                        <a:t>Evaluation_Events</a:t>
                      </a:r>
                      <a:endParaRPr lang="en-US"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b="0" i="0" u="none" strike="noStrike" dirty="0" smtClean="0">
                          <a:solidFill>
                            <a:schemeClr val="dk1"/>
                          </a:solidFill>
                          <a:effectLst/>
                          <a:latin typeface="メイリオ" panose="020B0604030504040204" pitchFamily="50" charset="-128"/>
                          <a:ea typeface="メイリオ" panose="020B0604030504040204" pitchFamily="50" charset="-128"/>
                          <a:cs typeface="メイリオ" panose="020B0604030504040204" pitchFamily="50" charset="-128"/>
                        </a:rPr>
                        <a:t>イベント</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09"/>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D． Category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Col_d2</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0"/>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D． Category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Col_d1</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1"/>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D． Category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7</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Col_d1</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2"/>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D． Category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8</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Col_d1</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3"/>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D． </a:t>
                      </a:r>
                      <a:r>
                        <a:rPr lang="en-US"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Category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9</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Col_d1</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4"/>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D． Category</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10</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Col_d1</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5"/>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E． Evaluate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QuantitativeScore_Market</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定量スコア</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マーケット</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6"/>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E． Evaluate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QualitativeScore_Rule</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定性スコア</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ルール</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7"/>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E． Evaluate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QualitativeScore_Rule_Evaluation_Fields</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定性スコア</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ルール</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評価イベント</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8"/>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E． Evaluate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050" u="none" strike="noStrike" dirty="0" err="1" smtClean="0">
                          <a:effectLst/>
                          <a:latin typeface="メイリオ" panose="020B0604030504040204" pitchFamily="50" charset="-128"/>
                          <a:ea typeface="メイリオ" panose="020B0604030504040204" pitchFamily="50" charset="-128"/>
                          <a:cs typeface="メイリオ" panose="020B0604030504040204" pitchFamily="50" charset="-128"/>
                        </a:rPr>
                        <a:t>QuantitativeScore_Pentad</a:t>
                      </a:r>
                      <a:endParaRPr lang="en-US" altLang="ja-JP" sz="105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ja-JP" altLang="en-US"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定量スコア</a:t>
                      </a:r>
                      <a:r>
                        <a:rPr lang="en-US" altLang="ja-JP"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ペンタッド</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19"/>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E． Evaluate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Col_e2</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tc>
                  <a:txBody>
                    <a:bodyPr/>
                    <a:lstStyle/>
                    <a:p>
                      <a:pPr algn="l"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493" marR="6493" marT="6493" marB="0" anchor="ctr"/>
                </a:tc>
                <a:extLst>
                  <a:ext uri="{0D108BD9-81ED-4DB2-BD59-A6C34878D82A}">
                    <a16:rowId xmlns:a16="http://schemas.microsoft.com/office/drawing/2014/main" val="10020"/>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F． </a:t>
                      </a: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Subcate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Col_f1</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21"/>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F． </a:t>
                      </a: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Subcate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Col_f2</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22"/>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F． </a:t>
                      </a: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Subcate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Col_f3</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23"/>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F． </a:t>
                      </a: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Subcate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Col_f4</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24"/>
                  </a:ext>
                </a:extLst>
              </a:tr>
              <a:tr h="110389">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F． </a:t>
                      </a: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Subcate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Col_f5</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予備項目</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25"/>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G． Keyword</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Keyword_Headline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ニュース見出しに含まれるキーワード</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26"/>
                  </a:ext>
                </a:extLst>
              </a:tr>
              <a:tr h="110389">
                <a:tc>
                  <a:txBody>
                    <a:bodyPr/>
                    <a:lstStyle/>
                    <a:p>
                      <a:pPr algn="l" fontAlgn="ctr"/>
                      <a:r>
                        <a:rPr 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G． Keyword</a:t>
                      </a:r>
                      <a:endParaRPr 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a:t>
                      </a:r>
                      <a:endParaRPr lang="en-US" altLang="ja-JP"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en-US" sz="1050" u="none" strike="noStrike" dirty="0" err="1">
                          <a:effectLst/>
                          <a:latin typeface="メイリオ" panose="020B0604030504040204" pitchFamily="50" charset="-128"/>
                          <a:ea typeface="メイリオ" panose="020B0604030504040204" pitchFamily="50" charset="-128"/>
                          <a:cs typeface="メイリオ" panose="020B0604030504040204" pitchFamily="50" charset="-128"/>
                        </a:rPr>
                        <a:t>Keyword_Article</a:t>
                      </a:r>
                      <a:endParaRPr 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ニュース本文に含まれるキーワード</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27"/>
                  </a:ext>
                </a:extLst>
              </a:tr>
            </a:tbl>
          </a:graphicData>
        </a:graphic>
      </p:graphicFrame>
      <p:sp>
        <p:nvSpPr>
          <p:cNvPr id="8" name="テキスト ボックス 7"/>
          <p:cNvSpPr txBox="1"/>
          <p:nvPr/>
        </p:nvSpPr>
        <p:spPr>
          <a:xfrm>
            <a:off x="467544" y="6093296"/>
            <a:ext cx="5062604" cy="461665"/>
          </a:xfrm>
          <a:prstGeom prst="rect">
            <a:avLst/>
          </a:prstGeom>
          <a:noFill/>
        </p:spPr>
        <p:txBody>
          <a:bodyPr wrap="none" rtlCol="0">
            <a:spAutoFit/>
          </a:bodyPr>
          <a:lstStyle/>
          <a:p>
            <a:r>
              <a:rPr lang="en-US" altLang="ja-JP" sz="1200" b="1" u="sng"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u="sng" dirty="0" smtClean="0">
                <a:latin typeface="メイリオ" panose="020B0604030504040204" pitchFamily="50" charset="-128"/>
                <a:ea typeface="メイリオ" panose="020B0604030504040204" pitchFamily="50" charset="-128"/>
                <a:cs typeface="メイリオ" panose="020B0604030504040204" pitchFamily="50" charset="-128"/>
              </a:rPr>
              <a:t>データ</a:t>
            </a:r>
            <a:r>
              <a:rPr lang="ja-JP" altLang="en-US" sz="1200" b="1" u="sng" dirty="0">
                <a:latin typeface="メイリオ" panose="020B0604030504040204" pitchFamily="50" charset="-128"/>
                <a:ea typeface="メイリオ" panose="020B0604030504040204" pitchFamily="50" charset="-128"/>
                <a:cs typeface="メイリオ" panose="020B0604030504040204" pitchFamily="50" charset="-128"/>
              </a:rPr>
              <a:t>はすべてダブルクォートカンマ区切り</a:t>
            </a:r>
            <a:r>
              <a:rPr lang="en-US" altLang="ja-JP" sz="1200" b="1" u="sng" dirty="0">
                <a:latin typeface="メイリオ" panose="020B0604030504040204" pitchFamily="50" charset="-128"/>
                <a:ea typeface="メイリオ" panose="020B0604030504040204" pitchFamily="50" charset="-128"/>
                <a:cs typeface="メイリオ" panose="020B0604030504040204" pitchFamily="50" charset="-128"/>
              </a:rPr>
              <a:t>(csv</a:t>
            </a:r>
            <a:r>
              <a:rPr lang="ja-JP" altLang="en-US" sz="1200" b="1" u="sng" dirty="0">
                <a:latin typeface="メイリオ" panose="020B0604030504040204" pitchFamily="50" charset="-128"/>
                <a:ea typeface="メイリオ" panose="020B0604030504040204" pitchFamily="50" charset="-128"/>
                <a:cs typeface="メイリオ" panose="020B0604030504040204" pitchFamily="50" charset="-128"/>
              </a:rPr>
              <a:t>形式</a:t>
            </a:r>
            <a:r>
              <a:rPr lang="en-US" altLang="ja-JP" sz="1200" b="1" u="sng"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u="sng" dirty="0">
                <a:latin typeface="メイリオ" panose="020B0604030504040204" pitchFamily="50" charset="-128"/>
                <a:ea typeface="メイリオ" panose="020B0604030504040204" pitchFamily="50" charset="-128"/>
                <a:cs typeface="メイリオ" panose="020B0604030504040204" pitchFamily="50" charset="-128"/>
              </a:rPr>
              <a:t>になります</a:t>
            </a:r>
            <a:r>
              <a:rPr lang="ja-JP" altLang="en-US" sz="1200" b="1" u="sng"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200" u="sng" dirty="0" smtClean="0">
                <a:latin typeface="メイリオ" panose="020B0604030504040204" pitchFamily="50" charset="-128"/>
                <a:ea typeface="メイリオ" panose="020B0604030504040204" pitchFamily="50" charset="-128"/>
                <a:cs typeface="メイリオ" panose="020B0604030504040204" pitchFamily="50" charset="-128"/>
              </a:rPr>
              <a:t>※F</a:t>
            </a:r>
            <a:r>
              <a:rPr lang="en-US" altLang="ja-JP" sz="1200" u="sng"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u="sng" dirty="0" err="1">
                <a:latin typeface="メイリオ" panose="020B0604030504040204" pitchFamily="50" charset="-128"/>
                <a:ea typeface="メイリオ" panose="020B0604030504040204" pitchFamily="50" charset="-128"/>
                <a:cs typeface="メイリオ" panose="020B0604030504040204" pitchFamily="50" charset="-128"/>
              </a:rPr>
              <a:t>Subcate</a:t>
            </a:r>
            <a:r>
              <a:rPr lang="ja-JP" altLang="en-US" sz="1200" u="sng" dirty="0">
                <a:latin typeface="メイリオ" panose="020B0604030504040204" pitchFamily="50" charset="-128"/>
                <a:ea typeface="メイリオ" panose="020B0604030504040204" pitchFamily="50" charset="-128"/>
                <a:cs typeface="メイリオ" panose="020B0604030504040204" pitchFamily="50" charset="-128"/>
              </a:rPr>
              <a:t> は現在予備項目としています</a:t>
            </a:r>
            <a:r>
              <a:rPr lang="ja-JP" altLang="en-US" sz="1200" u="sng"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u="sng"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7461246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カテゴリー　</a:t>
            </a:r>
            <a:r>
              <a:rPr lang="en-US" altLang="ja-JP" dirty="0"/>
              <a:t>D</a:t>
            </a:r>
            <a:r>
              <a:rPr lang="en-US" altLang="ja-JP" dirty="0" smtClean="0"/>
              <a:t>.</a:t>
            </a:r>
            <a:r>
              <a:rPr lang="ja-JP" altLang="en-US" dirty="0" smtClean="0"/>
              <a:t>　</a:t>
            </a:r>
            <a:r>
              <a:rPr lang="en-US" altLang="ja-JP" dirty="0" smtClean="0"/>
              <a:t>Category</a:t>
            </a:r>
            <a:endParaRPr kumimoji="1" lang="ja-JP" altLang="en-US" dirty="0"/>
          </a:p>
        </p:txBody>
      </p:sp>
      <p:sp>
        <p:nvSpPr>
          <p:cNvPr id="5" name="コンテンツ プレースホルダー 4"/>
          <p:cNvSpPr>
            <a:spLocks noGrp="1"/>
          </p:cNvSpPr>
          <p:nvPr>
            <p:ph idx="1"/>
          </p:nvPr>
        </p:nvSpPr>
        <p:spPr/>
        <p:txBody>
          <a:bodyPr/>
          <a:lstStyle/>
          <a:p>
            <a:r>
              <a:rPr kumimoji="1" lang="ja-JP" altLang="en-US" dirty="0" smtClean="0"/>
              <a:t>別表</a:t>
            </a:r>
            <a:r>
              <a:rPr kumimoji="1" lang="en-US" altLang="ja-JP" dirty="0" smtClean="0"/>
              <a:t>D-4</a:t>
            </a:r>
            <a:endParaRPr kumimoji="1" lang="ja-JP" altLang="en-US" dirty="0"/>
          </a:p>
        </p:txBody>
      </p:sp>
      <p:sp>
        <p:nvSpPr>
          <p:cNvPr id="9" name="スライド番号プレースホルダー 8"/>
          <p:cNvSpPr>
            <a:spLocks noGrp="1"/>
          </p:cNvSpPr>
          <p:nvPr>
            <p:ph type="sldNum" sz="quarter" idx="12"/>
          </p:nvPr>
        </p:nvSpPr>
        <p:spPr/>
        <p:txBody>
          <a:bodyPr/>
          <a:lstStyle/>
          <a:p>
            <a:fld id="{4EE87ABF-51AD-4F48-BF86-0CECB73EA4AC}" type="slidenum">
              <a:rPr kumimoji="1" lang="ja-JP" altLang="en-US" smtClean="0"/>
              <a:t>40</a:t>
            </a:fld>
            <a:endParaRPr kumimoji="1" lang="ja-JP" altLang="en-US"/>
          </a:p>
        </p:txBody>
      </p:sp>
      <p:graphicFrame>
        <p:nvGraphicFramePr>
          <p:cNvPr id="6" name="表 5"/>
          <p:cNvGraphicFramePr>
            <a:graphicFrameLocks noGrp="1"/>
          </p:cNvGraphicFramePr>
          <p:nvPr>
            <p:extLst>
              <p:ext uri="{D42A27DB-BD31-4B8C-83A1-F6EECF244321}">
                <p14:modId xmlns:p14="http://schemas.microsoft.com/office/powerpoint/2010/main" val="4157758519"/>
              </p:ext>
            </p:extLst>
          </p:nvPr>
        </p:nvGraphicFramePr>
        <p:xfrm>
          <a:off x="467544" y="1772816"/>
          <a:ext cx="8280920" cy="3553200"/>
        </p:xfrm>
        <a:graphic>
          <a:graphicData uri="http://schemas.openxmlformats.org/drawingml/2006/table">
            <a:tbl>
              <a:tblPr>
                <a:tableStyleId>{5C22544A-7EE6-4342-B048-85BDC9FD1C3A}</a:tableStyleId>
              </a:tblPr>
              <a:tblGrid>
                <a:gridCol w="2070230">
                  <a:extLst>
                    <a:ext uri="{9D8B030D-6E8A-4147-A177-3AD203B41FA5}">
                      <a16:colId xmlns:a16="http://schemas.microsoft.com/office/drawing/2014/main" val="20000"/>
                    </a:ext>
                  </a:extLst>
                </a:gridCol>
                <a:gridCol w="2070230">
                  <a:extLst>
                    <a:ext uri="{9D8B030D-6E8A-4147-A177-3AD203B41FA5}">
                      <a16:colId xmlns:a16="http://schemas.microsoft.com/office/drawing/2014/main" val="20001"/>
                    </a:ext>
                  </a:extLst>
                </a:gridCol>
                <a:gridCol w="2070230">
                  <a:extLst>
                    <a:ext uri="{9D8B030D-6E8A-4147-A177-3AD203B41FA5}">
                      <a16:colId xmlns:a16="http://schemas.microsoft.com/office/drawing/2014/main" val="20002"/>
                    </a:ext>
                  </a:extLst>
                </a:gridCol>
                <a:gridCol w="2070230">
                  <a:extLst>
                    <a:ext uri="{9D8B030D-6E8A-4147-A177-3AD203B41FA5}">
                      <a16:colId xmlns:a16="http://schemas.microsoft.com/office/drawing/2014/main" val="20003"/>
                    </a:ext>
                  </a:extLst>
                </a:gridCol>
              </a:tblGrid>
              <a:tr h="169200">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利益</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ポジ</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対Ｑコンセンサス</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減資</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買収防衛</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コンプライアンス</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00"/>
                  </a:ext>
                </a:extLst>
              </a:tr>
              <a:tr h="169200">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利益</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ネガ</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対Ｑコンセンサス</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公募増資</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信用格付</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格上げ</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ストライキ</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01"/>
                  </a:ext>
                </a:extLst>
              </a:tr>
              <a:tr h="169200">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利益</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上昇</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再生・破綻関連</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信用格付</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格下げ</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リスク管理</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02"/>
                  </a:ext>
                </a:extLst>
              </a:tr>
              <a:tr h="169200">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利益</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維持</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zh-TW"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資本準備金減少</a:t>
                      </a:r>
                      <a:endParaRPr lang="zh-TW"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株価格付</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格上げ</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各種リスク</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03"/>
                  </a:ext>
                </a:extLst>
              </a:tr>
              <a:tr h="169200">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利益</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低下</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zh-TW"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新株予約権発行</a:t>
                      </a:r>
                      <a:endParaRPr lang="zh-TW"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株価格付</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格下げ</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zh-TW"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株主代表訴訟</a:t>
                      </a:r>
                      <a:endParaRPr lang="zh-TW"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04"/>
                  </a:ext>
                </a:extLst>
              </a:tr>
              <a:tr h="169200">
                <a:tc>
                  <a:txBody>
                    <a:bodyPr/>
                    <a:lstStyle/>
                    <a:p>
                      <a:pPr algn="l" fontAlgn="ctr"/>
                      <a:r>
                        <a:rPr lang="zh-TW"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利益予想</a:t>
                      </a:r>
                      <a:r>
                        <a:rPr lang="en-US" altLang="zh-TW"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zh-TW"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上昇</a:t>
                      </a:r>
                      <a:endParaRPr lang="zh-TW"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無配・減配</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株価格付</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外資ブローカー</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格上げ</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行政処分</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05"/>
                  </a:ext>
                </a:extLst>
              </a:tr>
              <a:tr h="169200">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利益予想</a:t>
                      </a:r>
                      <a:r>
                        <a:rPr lang="en-US" altLang="ja-JP"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低下</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新株予約権付社債・ＣＢ等発行</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株価格付</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外資ブローカー</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格下げ</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社会的責任</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06"/>
                  </a:ext>
                </a:extLst>
              </a:tr>
              <a:tr h="169200">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売上</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増加</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会社分割</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株価格付</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日系ブローカー</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格上げ</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情報管理</a:t>
                      </a:r>
                      <a:endParaRPr lang="ja-JP"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07"/>
                  </a:ext>
                </a:extLst>
              </a:tr>
              <a:tr h="169200">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売上</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減少</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株式移転</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株価格付</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日系ブローカー</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格下げ</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内部統制</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08"/>
                  </a:ext>
                </a:extLst>
              </a:tr>
              <a:tr h="169200">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市場</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上昇</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株式交換</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新サービス</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反社関連</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09"/>
                  </a:ext>
                </a:extLst>
              </a:tr>
              <a:tr h="169200">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市場</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中立</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株式取得</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リコール</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工場閉鎖等</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10"/>
                  </a:ext>
                </a:extLst>
              </a:tr>
              <a:tr h="169200">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市場</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下落</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株式譲受</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商品・サービス不具合</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リストラ</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11"/>
                  </a:ext>
                </a:extLst>
              </a:tr>
              <a:tr h="169200">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市場</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不評価</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株式譲渡</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zh-TW"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社外取締役導入</a:t>
                      </a:r>
                      <a:endParaRPr lang="zh-TW"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希望退職</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12"/>
                  </a:ext>
                </a:extLst>
              </a:tr>
              <a:tr h="169200">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指数</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上昇</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吸収合併</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女性登用</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資産売却</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13"/>
                  </a:ext>
                </a:extLst>
              </a:tr>
              <a:tr h="169200">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指数</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下落</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公開買付</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虚偽・偽装</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人員削減</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14"/>
                  </a:ext>
                </a:extLst>
              </a:tr>
              <a:tr h="169200">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株式分割</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zh-CN"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子会社関連会社解散</a:t>
                      </a:r>
                      <a:endParaRPr lang="zh-CN"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情報漏えい</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撤退</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15"/>
                  </a:ext>
                </a:extLst>
              </a:tr>
              <a:tr h="169200">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自社株買い</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子会社設立</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内部告発</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整理・監理銘柄</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16"/>
                  </a:ext>
                </a:extLst>
              </a:tr>
              <a:tr h="169200">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増配</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zh-TW"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事業譲渡</a:t>
                      </a:r>
                      <a:r>
                        <a:rPr lang="en-US" altLang="zh-TW"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zh-TW"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譲受</a:t>
                      </a:r>
                      <a:endParaRPr lang="zh-TW"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不祥事</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市場変更</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17"/>
                  </a:ext>
                </a:extLst>
              </a:tr>
              <a:tr h="169200">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配当性向上げ</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大量保有</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増</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粉飾</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上場廃止</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18"/>
                  </a:ext>
                </a:extLst>
              </a:tr>
              <a:tr h="169200">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記念配</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大量保有</a:t>
                      </a:r>
                      <a:r>
                        <a:rPr lang="en-US" altLang="ja-JP"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減</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インサイダー</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zh-TW"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企業継続関連</a:t>
                      </a:r>
                      <a:endParaRPr lang="zh-TW"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19"/>
                  </a:ext>
                </a:extLst>
              </a:tr>
              <a:tr h="169200">
                <a:tc>
                  <a:txBody>
                    <a:bodyPr/>
                    <a:lstStyle/>
                    <a:p>
                      <a:pPr algn="l" fontAlgn="ctr"/>
                      <a:r>
                        <a:rPr lang="zh-TW"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金融支援要請</a:t>
                      </a:r>
                      <a:endParaRPr lang="zh-TW"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買収</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ja-JP" altLang="en-US" sz="1050" u="none" strike="noStrike">
                          <a:effectLst/>
                          <a:latin typeface="メイリオ" panose="020B0604030504040204" pitchFamily="50" charset="-128"/>
                          <a:ea typeface="メイリオ" panose="020B0604030504040204" pitchFamily="50" charset="-128"/>
                          <a:cs typeface="メイリオ" panose="020B0604030504040204" pitchFamily="50" charset="-128"/>
                        </a:rPr>
                        <a:t>ガバナンス</a:t>
                      </a:r>
                      <a:endParaRPr lang="ja-JP" altLang="en-US" sz="105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tc>
                  <a:txBody>
                    <a:bodyPr/>
                    <a:lstStyle/>
                    <a:p>
                      <a:pPr algn="l" fontAlgn="ctr"/>
                      <a:r>
                        <a:rPr lang="zh-TW" altLang="en-US" sz="105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債権取立不能</a:t>
                      </a:r>
                      <a:endParaRPr lang="zh-TW" altLang="en-US" sz="105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324" marR="5324" marT="5324" marB="0" anchor="ctr"/>
                </a:tc>
                <a:extLst>
                  <a:ext uri="{0D108BD9-81ED-4DB2-BD59-A6C34878D82A}">
                    <a16:rowId xmlns:a16="http://schemas.microsoft.com/office/drawing/2014/main" val="10020"/>
                  </a:ext>
                </a:extLst>
              </a:tr>
            </a:tbl>
          </a:graphicData>
        </a:graphic>
      </p:graphicFrame>
      <p:sp>
        <p:nvSpPr>
          <p:cNvPr id="8" name="テキスト ボックス 7"/>
          <p:cNvSpPr txBox="1"/>
          <p:nvPr/>
        </p:nvSpPr>
        <p:spPr>
          <a:xfrm>
            <a:off x="1619672" y="5805264"/>
            <a:ext cx="7160935" cy="584775"/>
          </a:xfrm>
          <a:prstGeom prst="rect">
            <a:avLst/>
          </a:prstGeom>
          <a:noFill/>
        </p:spPr>
        <p:txBody>
          <a:bodyPr wrap="none" rtlCol="0">
            <a:spAutoFit/>
          </a:bodyPr>
          <a:lstStyle/>
          <a:p>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イベントはこの他にもマクロ経済に関するイベントなどを収録しています。</a:t>
            </a:r>
            <a:endPar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ビューワ</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詳細検索</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も合わせてご参照ください。</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45557698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683568"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カテゴリー　</a:t>
            </a:r>
            <a:r>
              <a:rPr lang="en-US" altLang="ja-JP" sz="3200" b="1" dirty="0">
                <a:latin typeface="メイリオ" panose="020B0604030504040204" pitchFamily="50" charset="-128"/>
                <a:ea typeface="メイリオ" panose="020B0604030504040204" pitchFamily="50" charset="-128"/>
                <a:cs typeface="メイリオ" panose="020B0604030504040204" pitchFamily="50" charset="-128"/>
              </a:rPr>
              <a:t>E.</a:t>
            </a:r>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3200" b="1" dirty="0">
                <a:latin typeface="メイリオ" panose="020B0604030504040204" pitchFamily="50" charset="-128"/>
                <a:ea typeface="メイリオ" panose="020B0604030504040204" pitchFamily="50" charset="-128"/>
                <a:cs typeface="メイリオ" panose="020B0604030504040204" pitchFamily="50" charset="-128"/>
              </a:rPr>
              <a:t>Evaluate</a:t>
            </a:r>
            <a:endParaRPr lang="en-US" altLang="ja-JP" sz="3200" b="1"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ニュースに関連する評価スコア情報群</a:t>
            </a:r>
          </a:p>
        </p:txBody>
      </p:sp>
      <p:sp>
        <p:nvSpPr>
          <p:cNvPr id="3" name="スライド番号プレースホルダー 2"/>
          <p:cNvSpPr>
            <a:spLocks noGrp="1"/>
          </p:cNvSpPr>
          <p:nvPr>
            <p:ph type="sldNum" sz="quarter" idx="12"/>
          </p:nvPr>
        </p:nvSpPr>
        <p:spPr/>
        <p:txBody>
          <a:bodyPr/>
          <a:lstStyle/>
          <a:p>
            <a:fld id="{4EE87ABF-51AD-4F48-BF86-0CECB73EA4AC}" type="slidenum">
              <a:rPr kumimoji="1" lang="ja-JP" altLang="en-US" smtClean="0"/>
              <a:t>41</a:t>
            </a:fld>
            <a:endParaRPr kumimoji="1" lang="ja-JP" altLang="en-US"/>
          </a:p>
        </p:txBody>
      </p:sp>
    </p:spTree>
    <p:extLst>
      <p:ext uri="{BB962C8B-B14F-4D97-AF65-F5344CB8AC3E}">
        <p14:creationId xmlns:p14="http://schemas.microsoft.com/office/powerpoint/2010/main" val="15539749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E.</a:t>
            </a:r>
            <a:r>
              <a:rPr lang="ja-JP" altLang="en-US" dirty="0"/>
              <a:t>　</a:t>
            </a:r>
            <a:r>
              <a:rPr lang="en-US" altLang="ja-JP" dirty="0"/>
              <a:t>Evaluate</a:t>
            </a:r>
            <a:endParaRPr kumimoji="1" lang="ja-JP" altLang="en-US" dirty="0"/>
          </a:p>
        </p:txBody>
      </p:sp>
      <p:sp>
        <p:nvSpPr>
          <p:cNvPr id="3" name="コンテンツ プレースホルダー 2"/>
          <p:cNvSpPr>
            <a:spLocks noGrp="1"/>
          </p:cNvSpPr>
          <p:nvPr>
            <p:ph idx="1"/>
          </p:nvPr>
        </p:nvSpPr>
        <p:spPr/>
        <p:txBody>
          <a:bodyPr/>
          <a:lstStyle/>
          <a:p>
            <a:r>
              <a:rPr lang="ja-JP" altLang="en-US" dirty="0"/>
              <a:t>定量スコア</a:t>
            </a:r>
            <a:r>
              <a:rPr lang="en-US" altLang="ja-JP" dirty="0"/>
              <a:t>_</a:t>
            </a:r>
            <a:r>
              <a:rPr lang="ja-JP" altLang="en-US" dirty="0"/>
              <a:t>マーケット</a:t>
            </a:r>
          </a:p>
        </p:txBody>
      </p:sp>
      <p:graphicFrame>
        <p:nvGraphicFramePr>
          <p:cNvPr id="6" name="表 5"/>
          <p:cNvGraphicFramePr>
            <a:graphicFrameLocks noGrp="1"/>
          </p:cNvGraphicFramePr>
          <p:nvPr>
            <p:extLst>
              <p:ext uri="{D42A27DB-BD31-4B8C-83A1-F6EECF244321}">
                <p14:modId xmlns:p14="http://schemas.microsoft.com/office/powerpoint/2010/main" val="4030055554"/>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E． Evaluate</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QuantitativeScore_Market</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定量スコア</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マーケット</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整数</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From 0 to 100, integer</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42</a:t>
            </a:fld>
            <a:endParaRPr kumimoji="1" lang="ja-JP" altLang="en-US"/>
          </a:p>
        </p:txBody>
      </p:sp>
      <p:sp>
        <p:nvSpPr>
          <p:cNvPr id="9" name="正方形/長方形 8"/>
          <p:cNvSpPr/>
          <p:nvPr/>
        </p:nvSpPr>
        <p:spPr>
          <a:xfrm>
            <a:off x="467544" y="3806009"/>
            <a:ext cx="8568952" cy="1938992"/>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過去のイベント、キーワードと</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年間の株価反応をもとに、</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ニュース発表後の株価反応を予測したスコアになります。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スコアは</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0</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に近いほどマーケットに対するネガティブ反応を、</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に近いほどポジティブ反応を期待することを意味します。</a:t>
            </a: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過去のイベント、キーワードと</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年間の株価反応に関する組み合わせは</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定期的に見直しを行っています</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23734771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E.</a:t>
            </a:r>
            <a:r>
              <a:rPr lang="ja-JP" altLang="en-US" dirty="0"/>
              <a:t>　</a:t>
            </a:r>
            <a:r>
              <a:rPr lang="en-US" altLang="ja-JP" dirty="0"/>
              <a:t>Evaluate</a:t>
            </a:r>
            <a:endParaRPr kumimoji="1" lang="ja-JP" altLang="en-US" dirty="0"/>
          </a:p>
        </p:txBody>
      </p:sp>
      <p:sp>
        <p:nvSpPr>
          <p:cNvPr id="3" name="コンテンツ プレースホルダー 2"/>
          <p:cNvSpPr>
            <a:spLocks noGrp="1"/>
          </p:cNvSpPr>
          <p:nvPr>
            <p:ph idx="1"/>
          </p:nvPr>
        </p:nvSpPr>
        <p:spPr/>
        <p:txBody>
          <a:bodyPr/>
          <a:lstStyle/>
          <a:p>
            <a:r>
              <a:rPr lang="ja-JP" altLang="en-US" dirty="0"/>
              <a:t>定性スコア</a:t>
            </a:r>
            <a:r>
              <a:rPr lang="en-US" altLang="ja-JP" dirty="0"/>
              <a:t>_</a:t>
            </a:r>
            <a:r>
              <a:rPr lang="ja-JP" altLang="en-US" dirty="0"/>
              <a:t>ルール</a:t>
            </a:r>
          </a:p>
        </p:txBody>
      </p:sp>
      <p:graphicFrame>
        <p:nvGraphicFramePr>
          <p:cNvPr id="6" name="表 5"/>
          <p:cNvGraphicFramePr>
            <a:graphicFrameLocks noGrp="1"/>
          </p:cNvGraphicFramePr>
          <p:nvPr>
            <p:extLst>
              <p:ext uri="{D42A27DB-BD31-4B8C-83A1-F6EECF244321}">
                <p14:modId xmlns:p14="http://schemas.microsoft.com/office/powerpoint/2010/main" val="1492215709"/>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E． Evaluate</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QualitativeScore_Rule</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定性スコア</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ルール</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整数</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From 0 to 100, integer</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43</a:t>
            </a:fld>
            <a:endParaRPr kumimoji="1" lang="ja-JP" altLang="en-US"/>
          </a:p>
        </p:txBody>
      </p:sp>
      <p:sp>
        <p:nvSpPr>
          <p:cNvPr id="9" name="正方形/長方形 8"/>
          <p:cNvSpPr/>
          <p:nvPr/>
        </p:nvSpPr>
        <p:spPr>
          <a:xfrm>
            <a:off x="467544" y="3806009"/>
            <a:ext cx="8208912" cy="1631216"/>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ニュースに含まれるイベントから、当該ニュースが株価反応に</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ポジティブかネガティブかを定性的に判断したスコアになります。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ポジティブイベントとネガティブイベントの推計件数を元に、</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0</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から</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2000" dirty="0" err="1">
                <a:latin typeface="メイリオ" panose="020B0604030504040204" pitchFamily="50" charset="-128"/>
                <a:ea typeface="メイリオ" panose="020B0604030504040204" pitchFamily="50" charset="-128"/>
                <a:cs typeface="メイリオ" panose="020B0604030504040204" pitchFamily="50" charset="-128"/>
              </a:rPr>
              <a:t>まで</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スコア化しており、</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0</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に近いほどマーケットに対する</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ネガティブ反応を、</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に近いほどポジティブ反応を意味します</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25941542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E.</a:t>
            </a:r>
            <a:r>
              <a:rPr lang="ja-JP" altLang="en-US" dirty="0"/>
              <a:t>　</a:t>
            </a:r>
            <a:r>
              <a:rPr lang="en-US" altLang="ja-JP" dirty="0"/>
              <a:t>Evaluate</a:t>
            </a:r>
            <a:endParaRPr kumimoji="1" lang="ja-JP" altLang="en-US" dirty="0"/>
          </a:p>
        </p:txBody>
      </p:sp>
      <p:sp>
        <p:nvSpPr>
          <p:cNvPr id="3" name="コンテンツ プレースホルダー 2"/>
          <p:cNvSpPr>
            <a:spLocks noGrp="1"/>
          </p:cNvSpPr>
          <p:nvPr>
            <p:ph idx="1"/>
          </p:nvPr>
        </p:nvSpPr>
        <p:spPr/>
        <p:txBody>
          <a:bodyPr/>
          <a:lstStyle/>
          <a:p>
            <a:r>
              <a:rPr lang="ja-JP" altLang="en-US" dirty="0"/>
              <a:t>定性スコア</a:t>
            </a:r>
            <a:r>
              <a:rPr lang="en-US" altLang="ja-JP" dirty="0"/>
              <a:t>_</a:t>
            </a:r>
            <a:r>
              <a:rPr lang="ja-JP" altLang="en-US" dirty="0"/>
              <a:t>ルール</a:t>
            </a:r>
            <a:r>
              <a:rPr lang="en-US" altLang="ja-JP" dirty="0"/>
              <a:t>_</a:t>
            </a:r>
            <a:r>
              <a:rPr lang="ja-JP" altLang="en-US" dirty="0"/>
              <a:t>評価イベント</a:t>
            </a:r>
          </a:p>
        </p:txBody>
      </p:sp>
      <p:graphicFrame>
        <p:nvGraphicFramePr>
          <p:cNvPr id="6" name="表 5"/>
          <p:cNvGraphicFramePr>
            <a:graphicFrameLocks noGrp="1"/>
          </p:cNvGraphicFramePr>
          <p:nvPr>
            <p:extLst>
              <p:ext uri="{D42A27DB-BD31-4B8C-83A1-F6EECF244321}">
                <p14:modId xmlns:p14="http://schemas.microsoft.com/office/powerpoint/2010/main" val="2126991954"/>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E． Evaluate</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QualitativeScore_Rule_Evaluation_Fields</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定性スコア</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ルール</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評価イベント</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500</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リスト項目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区切り</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text：text</a:t>
                      </a: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44</a:t>
            </a:fld>
            <a:endParaRPr kumimoji="1" lang="ja-JP" altLang="en-US"/>
          </a:p>
        </p:txBody>
      </p:sp>
      <p:sp>
        <p:nvSpPr>
          <p:cNvPr id="9" name="正方形/長方形 8"/>
          <p:cNvSpPr/>
          <p:nvPr/>
        </p:nvSpPr>
        <p:spPr>
          <a:xfrm>
            <a:off x="467544" y="3806009"/>
            <a:ext cx="8208912" cy="1631216"/>
          </a:xfrm>
          <a:prstGeom prst="rect">
            <a:avLst/>
          </a:prstGeom>
        </p:spPr>
        <p:txBody>
          <a:bodyPr wrap="square">
            <a:spAutoFit/>
          </a:bodyPr>
          <a:lstStyle/>
          <a:p>
            <a:pPr fontAlgn="ct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定性スコア算出に該当したイベント</a:t>
            </a:r>
            <a:r>
              <a:rPr lang="ja-JP" altLang="en-US" sz="20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を表します。</a:t>
            </a:r>
            <a:endParaRPr lang="en-US" altLang="ja-JP" sz="20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利益予想</a:t>
            </a:r>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_</a:t>
            </a:r>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低下</a:t>
            </a:r>
          </a:p>
          <a:p>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市場</a:t>
            </a:r>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_</a:t>
            </a:r>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上昇</a:t>
            </a:r>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指数</a:t>
            </a:r>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_</a:t>
            </a:r>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上昇</a:t>
            </a:r>
          </a:p>
        </p:txBody>
      </p:sp>
    </p:spTree>
    <p:extLst>
      <p:ext uri="{BB962C8B-B14F-4D97-AF65-F5344CB8AC3E}">
        <p14:creationId xmlns:p14="http://schemas.microsoft.com/office/powerpoint/2010/main" val="280494317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E.</a:t>
            </a:r>
            <a:r>
              <a:rPr lang="ja-JP" altLang="en-US" dirty="0"/>
              <a:t>　</a:t>
            </a:r>
            <a:r>
              <a:rPr lang="en-US" altLang="ja-JP" dirty="0"/>
              <a:t>Evaluate</a:t>
            </a:r>
            <a:endParaRPr kumimoji="1" lang="ja-JP" altLang="en-US" dirty="0"/>
          </a:p>
        </p:txBody>
      </p:sp>
      <p:sp>
        <p:nvSpPr>
          <p:cNvPr id="3" name="コンテンツ プレースホルダー 2"/>
          <p:cNvSpPr>
            <a:spLocks noGrp="1"/>
          </p:cNvSpPr>
          <p:nvPr>
            <p:ph idx="1"/>
          </p:nvPr>
        </p:nvSpPr>
        <p:spPr/>
        <p:txBody>
          <a:bodyPr/>
          <a:lstStyle/>
          <a:p>
            <a:r>
              <a:rPr lang="ja-JP" altLang="en-US" dirty="0"/>
              <a:t>定量スコア</a:t>
            </a:r>
            <a:r>
              <a:rPr lang="en-US" altLang="ja-JP" dirty="0" smtClean="0"/>
              <a:t>_</a:t>
            </a:r>
            <a:r>
              <a:rPr lang="ja-JP" altLang="en-US" dirty="0" smtClean="0"/>
              <a:t>ペンタッド</a:t>
            </a:r>
            <a:endParaRPr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2228676674"/>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E． Evaluate</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dirty="0" err="1"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QuantitativeScore_Pentad</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定量スコア</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ペンタッド</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endParaRPr lang="zh-TW"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100</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リスト項目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区切り</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45</a:t>
            </a:fld>
            <a:endParaRPr kumimoji="1" lang="ja-JP" altLang="en-US"/>
          </a:p>
        </p:txBody>
      </p:sp>
      <p:sp>
        <p:nvSpPr>
          <p:cNvPr id="9" name="正方形/長方形 8"/>
          <p:cNvSpPr/>
          <p:nvPr/>
        </p:nvSpPr>
        <p:spPr>
          <a:xfrm>
            <a:off x="467544" y="3806009"/>
            <a:ext cx="8568952" cy="2554545"/>
          </a:xfrm>
          <a:prstGeom prst="rect">
            <a:avLst/>
          </a:prstGeom>
        </p:spPr>
        <p:txBody>
          <a:bodyPr wrap="square">
            <a:spAutoFit/>
          </a:bodyPr>
          <a:lstStyle/>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ニュース発表後の</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N</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回目の大引け時を基点に</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営業日先までの株価反応（持続的な上昇・下落変化）を</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予測したスコアに</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なります（</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N=1</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スコア</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は</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0</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に近いほどマーケットに対するネガティブ反応を</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に近いほどポジティブ反応を期待することを意味します。</a:t>
            </a:r>
          </a:p>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定量スコア</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マーケットと同様に、過去のニュースと株価反応の関係は定期的</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に見直しを行っています</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ペンタッド（</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Pentad</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）は、</a:t>
            </a:r>
            <a:r>
              <a:rPr lang="en-US" altLang="ja-JP" sz="2000" u="sng" dirty="0">
                <a:latin typeface="メイリオ" panose="020B0604030504040204" pitchFamily="50" charset="-128"/>
                <a:ea typeface="メイリオ" panose="020B0604030504040204" pitchFamily="50" charset="-128"/>
                <a:cs typeface="メイリオ" panose="020B0604030504040204" pitchFamily="50" charset="-128"/>
              </a:rPr>
              <a:t>Pe</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rsiste</a:t>
            </a:r>
            <a:r>
              <a:rPr lang="en-US" altLang="ja-JP" sz="2000" u="sng" dirty="0">
                <a:latin typeface="メイリオ" panose="020B0604030504040204" pitchFamily="50" charset="-128"/>
                <a:ea typeface="メイリオ" panose="020B0604030504040204" pitchFamily="50" charset="-128"/>
                <a:cs typeface="メイリオ" panose="020B0604030504040204" pitchFamily="50" charset="-128"/>
              </a:rPr>
              <a:t>nt</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2000" u="sng" dirty="0">
                <a:latin typeface="メイリオ" panose="020B0604030504040204" pitchFamily="50" charset="-128"/>
                <a:ea typeface="メイリオ" panose="020B0604030504040204" pitchFamily="50" charset="-128"/>
                <a:cs typeface="メイリオ" panose="020B0604030504040204" pitchFamily="50" charset="-128"/>
              </a:rPr>
              <a:t>a</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lpha </a:t>
            </a:r>
            <a:r>
              <a:rPr lang="en-US" altLang="ja-JP" sz="2000" u="sng" dirty="0">
                <a:latin typeface="メイリオ" panose="020B0604030504040204" pitchFamily="50" charset="-128"/>
                <a:ea typeface="メイリオ" panose="020B0604030504040204" pitchFamily="50" charset="-128"/>
                <a:cs typeface="メイリオ" panose="020B0604030504040204" pitchFamily="50" charset="-128"/>
              </a:rPr>
              <a:t>d</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etectable </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model/score</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略であり、「</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日間</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」のスコアを表示するという意も含みます。</a:t>
            </a:r>
            <a:endParaRPr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40257188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683568"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dirty="0" smtClean="0">
                <a:latin typeface="メイリオ" panose="020B0604030504040204" pitchFamily="50" charset="-128"/>
                <a:ea typeface="メイリオ" panose="020B0604030504040204" pitchFamily="50" charset="-128"/>
                <a:cs typeface="メイリオ" panose="020B0604030504040204" pitchFamily="50" charset="-128"/>
              </a:rPr>
              <a:t>カテゴリー</a:t>
            </a:r>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3200" b="1" dirty="0">
                <a:latin typeface="メイリオ" panose="020B0604030504040204" pitchFamily="50" charset="-128"/>
                <a:ea typeface="メイリオ" panose="020B0604030504040204" pitchFamily="50" charset="-128"/>
                <a:cs typeface="メイリオ" panose="020B0604030504040204" pitchFamily="50" charset="-128"/>
              </a:rPr>
              <a:t>G.</a:t>
            </a:r>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3200" b="1" dirty="0" smtClean="0">
                <a:latin typeface="メイリオ" panose="020B0604030504040204" pitchFamily="50" charset="-128"/>
                <a:ea typeface="メイリオ" panose="020B0604030504040204" pitchFamily="50" charset="-128"/>
                <a:cs typeface="メイリオ" panose="020B0604030504040204" pitchFamily="50" charset="-128"/>
              </a:rPr>
              <a:t>Keyword</a:t>
            </a:r>
          </a:p>
          <a:p>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ニュースに関連するキーワード情報群</a:t>
            </a:r>
          </a:p>
        </p:txBody>
      </p:sp>
      <p:sp>
        <p:nvSpPr>
          <p:cNvPr id="3" name="スライド番号プレースホルダー 2"/>
          <p:cNvSpPr>
            <a:spLocks noGrp="1"/>
          </p:cNvSpPr>
          <p:nvPr>
            <p:ph type="sldNum" sz="quarter" idx="12"/>
          </p:nvPr>
        </p:nvSpPr>
        <p:spPr/>
        <p:txBody>
          <a:bodyPr/>
          <a:lstStyle/>
          <a:p>
            <a:fld id="{4EE87ABF-51AD-4F48-BF86-0CECB73EA4AC}" type="slidenum">
              <a:rPr kumimoji="1" lang="ja-JP" altLang="en-US" smtClean="0"/>
              <a:t>46</a:t>
            </a:fld>
            <a:endParaRPr kumimoji="1" lang="ja-JP" altLang="en-US"/>
          </a:p>
        </p:txBody>
      </p:sp>
    </p:spTree>
    <p:extLst>
      <p:ext uri="{BB962C8B-B14F-4D97-AF65-F5344CB8AC3E}">
        <p14:creationId xmlns:p14="http://schemas.microsoft.com/office/powerpoint/2010/main" val="15539749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G.</a:t>
            </a:r>
            <a:r>
              <a:rPr lang="ja-JP" altLang="en-US" dirty="0"/>
              <a:t>　</a:t>
            </a:r>
            <a:r>
              <a:rPr lang="en-US" altLang="ja-JP" dirty="0"/>
              <a:t>Keyword</a:t>
            </a:r>
            <a:endParaRPr kumimoji="1" lang="ja-JP" altLang="en-US" dirty="0"/>
          </a:p>
        </p:txBody>
      </p:sp>
      <p:sp>
        <p:nvSpPr>
          <p:cNvPr id="3" name="コンテンツ プレースホルダー 2"/>
          <p:cNvSpPr>
            <a:spLocks noGrp="1"/>
          </p:cNvSpPr>
          <p:nvPr>
            <p:ph idx="1"/>
          </p:nvPr>
        </p:nvSpPr>
        <p:spPr/>
        <p:txBody>
          <a:bodyPr/>
          <a:lstStyle/>
          <a:p>
            <a:r>
              <a:rPr lang="ja-JP" altLang="en-US" dirty="0"/>
              <a:t>ニュース見出しに含まれるキーワード</a:t>
            </a:r>
          </a:p>
        </p:txBody>
      </p:sp>
      <p:graphicFrame>
        <p:nvGraphicFramePr>
          <p:cNvPr id="6" name="表 5"/>
          <p:cNvGraphicFramePr>
            <a:graphicFrameLocks noGrp="1"/>
          </p:cNvGraphicFramePr>
          <p:nvPr>
            <p:extLst>
              <p:ext uri="{D42A27DB-BD31-4B8C-83A1-F6EECF244321}">
                <p14:modId xmlns:p14="http://schemas.microsoft.com/office/powerpoint/2010/main" val="3127806663"/>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G． Keyword</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Keyword_Headline</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ニュース見出しに含まれるキーワード</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500</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リスト項目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区切り</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text：text</a:t>
                      </a: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47</a:t>
            </a:fld>
            <a:endParaRPr kumimoji="1" lang="ja-JP" altLang="en-US"/>
          </a:p>
        </p:txBody>
      </p:sp>
      <p:sp>
        <p:nvSpPr>
          <p:cNvPr id="9" name="正方形/長方形 8"/>
          <p:cNvSpPr/>
          <p:nvPr/>
        </p:nvSpPr>
        <p:spPr>
          <a:xfrm>
            <a:off x="467544" y="3806009"/>
            <a:ext cx="8208912" cy="1938992"/>
          </a:xfrm>
          <a:prstGeom prst="rect">
            <a:avLst/>
          </a:prstGeom>
        </p:spPr>
        <p:txBody>
          <a:bodyPr wrap="square">
            <a:spAutoFit/>
          </a:bodyPr>
          <a:lstStyle/>
          <a:p>
            <a:pPr fontAlgn="ct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ニュース見出しに含まれるキーワードリストを表します。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pPr fontAlgn="ct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単語登録辞書更新により過去との変化がある場合がございます。</a:t>
            </a:r>
            <a:endParaRPr lang="ja-JP" altLang="en-US" sz="20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ガソリン価格</a:t>
            </a:r>
          </a:p>
          <a:p>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反発</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自動</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反応</a:t>
            </a:r>
            <a:endPar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68052771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カテゴリー　</a:t>
            </a:r>
            <a:r>
              <a:rPr lang="en-US" altLang="ja-JP" dirty="0"/>
              <a:t>G.</a:t>
            </a:r>
            <a:r>
              <a:rPr lang="ja-JP" altLang="en-US" dirty="0"/>
              <a:t>　</a:t>
            </a:r>
            <a:r>
              <a:rPr lang="en-US" altLang="ja-JP" dirty="0"/>
              <a:t>Keyword</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ニュース本文に</a:t>
            </a:r>
            <a:r>
              <a:rPr lang="ja-JP" altLang="en-US" dirty="0"/>
              <a:t>含まれるキーワード</a:t>
            </a:r>
          </a:p>
        </p:txBody>
      </p:sp>
      <p:graphicFrame>
        <p:nvGraphicFramePr>
          <p:cNvPr id="6" name="表 5"/>
          <p:cNvGraphicFramePr>
            <a:graphicFrameLocks noGrp="1"/>
          </p:cNvGraphicFramePr>
          <p:nvPr>
            <p:extLst>
              <p:ext uri="{D42A27DB-BD31-4B8C-83A1-F6EECF244321}">
                <p14:modId xmlns:p14="http://schemas.microsoft.com/office/powerpoint/2010/main" val="1602716804"/>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G． Keyword</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Keyword_Article</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ニュース本文に含まれるキーワード</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zh-TW"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可変長文字列</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max 4000</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あり</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項目　</a:t>
                      </a:r>
                      <a:r>
                        <a:rPr lang="en-US" altLang="ja-JP"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区切り</a:t>
                      </a:r>
                      <a:endPar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text：text</a:t>
                      </a: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48</a:t>
            </a:fld>
            <a:endParaRPr kumimoji="1" lang="ja-JP" altLang="en-US"/>
          </a:p>
        </p:txBody>
      </p:sp>
      <p:sp>
        <p:nvSpPr>
          <p:cNvPr id="8" name="正方形/長方形 7"/>
          <p:cNvSpPr/>
          <p:nvPr/>
        </p:nvSpPr>
        <p:spPr>
          <a:xfrm>
            <a:off x="467544" y="3806009"/>
            <a:ext cx="8208912" cy="1938992"/>
          </a:xfrm>
          <a:prstGeom prst="rect">
            <a:avLst/>
          </a:prstGeom>
        </p:spPr>
        <p:txBody>
          <a:bodyPr wrap="square">
            <a:spAutoFit/>
          </a:bodyPr>
          <a:lstStyle/>
          <a:p>
            <a:pPr fontAlgn="ct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ニュース本文に含まれるキーワードリストを表します。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pPr fontAlgn="ct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単語登録辞書更新により過去との変化がある場合がございます。</a:t>
            </a:r>
            <a:endParaRPr lang="ja-JP" altLang="en-US" sz="20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大型連休</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ガソリン</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首都</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ガソリンスタンド</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増税</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販売</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反発</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ダウ工業株３０種平均</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大幅</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過度</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後退</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続落</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買い</a:t>
            </a:r>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開発</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株価</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続伸</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上昇</a:t>
            </a:r>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p:txBody>
      </p:sp>
    </p:spTree>
    <p:extLst>
      <p:ext uri="{BB962C8B-B14F-4D97-AF65-F5344CB8AC3E}">
        <p14:creationId xmlns:p14="http://schemas.microsoft.com/office/powerpoint/2010/main" val="202193843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更新履歴</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2019</a:t>
            </a:r>
            <a:r>
              <a:rPr kumimoji="1" lang="ja-JP" altLang="en-US" dirty="0" smtClean="0"/>
              <a:t>年</a:t>
            </a:r>
            <a:r>
              <a:rPr kumimoji="1" lang="en-US" altLang="ja-JP" dirty="0" smtClean="0"/>
              <a:t>12</a:t>
            </a:r>
            <a:r>
              <a:rPr kumimoji="1" lang="ja-JP" altLang="en-US" dirty="0" smtClean="0"/>
              <a:t>月</a:t>
            </a:r>
            <a:r>
              <a:rPr kumimoji="1" lang="en-US" altLang="ja-JP" dirty="0" smtClean="0"/>
              <a:t>5</a:t>
            </a:r>
            <a:r>
              <a:rPr kumimoji="1" lang="ja-JP" altLang="en-US" dirty="0" smtClean="0"/>
              <a:t>日</a:t>
            </a:r>
            <a:endParaRPr kumimoji="1" lang="en-US" altLang="ja-JP" dirty="0" smtClean="0"/>
          </a:p>
          <a:p>
            <a:pPr marL="0" indent="0" fontAlgn="ctr">
              <a:buNone/>
            </a:pPr>
            <a:r>
              <a:rPr lang="ja-JP" altLang="en-US" b="0" dirty="0" smtClean="0"/>
              <a:t>　  カテゴリー：</a:t>
            </a:r>
            <a:r>
              <a:rPr lang="en-US" altLang="ja-JP" b="0" dirty="0" err="1" smtClean="0"/>
              <a:t>E.Evaluate</a:t>
            </a:r>
            <a:r>
              <a:rPr lang="ja-JP" altLang="en-US" b="0" dirty="0" smtClean="0"/>
              <a:t>　</a:t>
            </a:r>
            <a:r>
              <a:rPr lang="en-US" altLang="ja-JP" b="0" dirty="0" smtClean="0"/>
              <a:t>No:4</a:t>
            </a:r>
            <a:r>
              <a:rPr lang="ja-JP" altLang="en-US" b="0" dirty="0" smtClean="0"/>
              <a:t>に、</a:t>
            </a:r>
            <a:endParaRPr lang="en-US" altLang="ja-JP" b="0" dirty="0" smtClean="0"/>
          </a:p>
          <a:p>
            <a:pPr marL="0" indent="0" fontAlgn="ctr">
              <a:buNone/>
            </a:pPr>
            <a:r>
              <a:rPr lang="ja-JP" altLang="en-US" b="0" dirty="0" smtClean="0"/>
              <a:t>　  </a:t>
            </a:r>
            <a:r>
              <a:rPr lang="en-US" altLang="ja-JP" b="0" dirty="0" err="1" smtClean="0"/>
              <a:t>QuantitativeScore_Pentad</a:t>
            </a:r>
            <a:r>
              <a:rPr lang="ja-JP" altLang="en-US" b="0" dirty="0" smtClean="0"/>
              <a:t>（</a:t>
            </a:r>
            <a:r>
              <a:rPr lang="ja-JP" altLang="ja-JP" b="0" dirty="0" smtClean="0"/>
              <a:t>定量</a:t>
            </a:r>
            <a:r>
              <a:rPr lang="ja-JP" altLang="ja-JP" b="0" dirty="0"/>
              <a:t>スコア</a:t>
            </a:r>
            <a:r>
              <a:rPr lang="en-US" altLang="ja-JP" b="0" dirty="0"/>
              <a:t>_</a:t>
            </a:r>
            <a:r>
              <a:rPr lang="ja-JP" altLang="ja-JP" b="0" dirty="0" smtClean="0"/>
              <a:t>ペンタッド</a:t>
            </a:r>
            <a:r>
              <a:rPr lang="ja-JP" altLang="en-US" b="0" dirty="0" smtClean="0"/>
              <a:t>）を追加。</a:t>
            </a:r>
            <a:endParaRPr kumimoji="1" lang="ja-JP" altLang="en-US" dirty="0"/>
          </a:p>
        </p:txBody>
      </p:sp>
      <p:sp>
        <p:nvSpPr>
          <p:cNvPr id="4" name="スライド番号プレースホルダー 3"/>
          <p:cNvSpPr>
            <a:spLocks noGrp="1"/>
          </p:cNvSpPr>
          <p:nvPr>
            <p:ph type="sldNum" sz="quarter" idx="12"/>
          </p:nvPr>
        </p:nvSpPr>
        <p:spPr/>
        <p:txBody>
          <a:bodyPr/>
          <a:lstStyle/>
          <a:p>
            <a:fld id="{4EE87ABF-51AD-4F48-BF86-0CECB73EA4AC}" type="slidenum">
              <a:rPr lang="ja-JP" altLang="en-US" smtClean="0"/>
              <a:pPr/>
              <a:t>49</a:t>
            </a:fld>
            <a:endParaRPr lang="ja-JP" altLang="en-US" dirty="0"/>
          </a:p>
        </p:txBody>
      </p:sp>
    </p:spTree>
    <p:extLst>
      <p:ext uri="{BB962C8B-B14F-4D97-AF65-F5344CB8AC3E}">
        <p14:creationId xmlns:p14="http://schemas.microsoft.com/office/powerpoint/2010/main" val="385496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683568"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カテゴリー　</a:t>
            </a:r>
            <a:r>
              <a:rPr lang="en-US" altLang="ja-JP" sz="3200" b="1" dirty="0">
                <a:latin typeface="メイリオ" panose="020B0604030504040204" pitchFamily="50" charset="-128"/>
                <a:ea typeface="メイリオ" panose="020B0604030504040204" pitchFamily="50" charset="-128"/>
                <a:cs typeface="メイリオ" panose="020B0604030504040204" pitchFamily="50" charset="-128"/>
              </a:rPr>
              <a:t>A.</a:t>
            </a:r>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3200" b="1" dirty="0" smtClean="0">
                <a:latin typeface="メイリオ" panose="020B0604030504040204" pitchFamily="50" charset="-128"/>
                <a:ea typeface="メイリオ" panose="020B0604030504040204" pitchFamily="50" charset="-128"/>
                <a:cs typeface="メイリオ" panose="020B0604030504040204" pitchFamily="50" charset="-128"/>
              </a:rPr>
              <a:t>Attribute</a:t>
            </a:r>
          </a:p>
          <a:p>
            <a:r>
              <a:rPr lang="ja-JP" altLang="en-US" sz="2400" b="1" dirty="0" smtClean="0">
                <a:latin typeface="メイリオ" panose="020B0604030504040204" pitchFamily="50" charset="-128"/>
                <a:ea typeface="メイリオ" panose="020B0604030504040204" pitchFamily="50" charset="-128"/>
                <a:cs typeface="メイリオ" panose="020B0604030504040204" pitchFamily="50" charset="-128"/>
              </a:rPr>
              <a:t>ニュースの基本情報群</a:t>
            </a:r>
            <a:endParaRPr lang="ja-JP" altLang="en-US"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fld id="{4EE87ABF-51AD-4F48-BF86-0CECB73EA4AC}" type="slidenum">
              <a:rPr kumimoji="1" lang="ja-JP" altLang="en-US" smtClean="0"/>
              <a:t>5</a:t>
            </a:fld>
            <a:endParaRPr kumimoji="1" lang="ja-JP" altLang="en-US"/>
          </a:p>
        </p:txBody>
      </p:sp>
    </p:spTree>
    <p:extLst>
      <p:ext uri="{BB962C8B-B14F-4D97-AF65-F5344CB8AC3E}">
        <p14:creationId xmlns:p14="http://schemas.microsoft.com/office/powerpoint/2010/main" val="57798252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連絡先</a:t>
            </a:r>
            <a:endParaRPr kumimoji="1" lang="ja-JP" altLang="en-US" dirty="0"/>
          </a:p>
        </p:txBody>
      </p:sp>
      <p:sp>
        <p:nvSpPr>
          <p:cNvPr id="3" name="スライド番号プレースホルダー 2"/>
          <p:cNvSpPr>
            <a:spLocks noGrp="1"/>
          </p:cNvSpPr>
          <p:nvPr>
            <p:ph type="sldNum" sz="quarter" idx="12"/>
          </p:nvPr>
        </p:nvSpPr>
        <p:spPr/>
        <p:txBody>
          <a:bodyPr/>
          <a:lstStyle/>
          <a:p>
            <a:fld id="{4EE87ABF-51AD-4F48-BF86-0CECB73EA4AC}" type="slidenum">
              <a:rPr kumimoji="1" lang="ja-JP" altLang="en-US" smtClean="0"/>
              <a:t>50</a:t>
            </a:fld>
            <a:endParaRPr kumimoji="1" lang="ja-JP" altLang="en-US"/>
          </a:p>
        </p:txBody>
      </p:sp>
      <p:sp>
        <p:nvSpPr>
          <p:cNvPr id="7" name="コンテンツ プレースホルダー 2"/>
          <p:cNvSpPr txBox="1">
            <a:spLocks/>
          </p:cNvSpPr>
          <p:nvPr/>
        </p:nvSpPr>
        <p:spPr>
          <a:xfrm>
            <a:off x="4283968" y="4548261"/>
            <a:ext cx="4633079" cy="197708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2000" b="1"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1600" dirty="0" smtClean="0"/>
              <a:t>株式会社</a:t>
            </a:r>
            <a:r>
              <a:rPr lang="en-US" altLang="ja-JP" sz="1600" dirty="0" smtClean="0"/>
              <a:t>QUICK</a:t>
            </a:r>
          </a:p>
          <a:p>
            <a:pPr marL="0" indent="0">
              <a:buNone/>
            </a:pPr>
            <a:r>
              <a:rPr lang="ja-JP" altLang="en-US" sz="1600" b="0" dirty="0" smtClean="0"/>
              <a:t>〒</a:t>
            </a:r>
            <a:r>
              <a:rPr lang="en-US" altLang="ja-JP" sz="1600" b="0" dirty="0" smtClean="0"/>
              <a:t>103-8317</a:t>
            </a:r>
          </a:p>
          <a:p>
            <a:pPr marL="0" indent="0">
              <a:buNone/>
            </a:pPr>
            <a:r>
              <a:rPr lang="ja-JP" altLang="en-US" sz="1600" b="0" dirty="0" smtClean="0"/>
              <a:t>東京都中央区日本橋室町</a:t>
            </a:r>
            <a:r>
              <a:rPr lang="en-US" altLang="ja-JP" sz="1600" b="0" dirty="0" smtClean="0"/>
              <a:t>2</a:t>
            </a:r>
            <a:r>
              <a:rPr lang="ja-JP" altLang="en-US" sz="1600" b="0" dirty="0" smtClean="0"/>
              <a:t>丁目</a:t>
            </a:r>
            <a:r>
              <a:rPr lang="en-US" altLang="ja-JP" sz="1600" b="0" dirty="0" smtClean="0"/>
              <a:t>1</a:t>
            </a:r>
            <a:r>
              <a:rPr lang="ja-JP" altLang="en-US" sz="1600" b="0" dirty="0" smtClean="0"/>
              <a:t>番</a:t>
            </a:r>
            <a:r>
              <a:rPr lang="en-US" altLang="ja-JP" sz="1600" b="0" dirty="0" smtClean="0"/>
              <a:t>1</a:t>
            </a:r>
            <a:r>
              <a:rPr lang="ja-JP" altLang="en-US" sz="1600" b="0" dirty="0" smtClean="0"/>
              <a:t>号</a:t>
            </a:r>
            <a:endParaRPr lang="en-US" altLang="ja-JP" sz="1600" b="0" dirty="0" smtClean="0"/>
          </a:p>
          <a:p>
            <a:pPr marL="0" indent="0">
              <a:buNone/>
            </a:pPr>
            <a:r>
              <a:rPr lang="ja-JP" altLang="en-US" sz="1600" b="0" dirty="0" smtClean="0"/>
              <a:t>日本橋三井タワー</a:t>
            </a:r>
            <a:endParaRPr lang="en-US" altLang="ja-JP" sz="1600" b="0" dirty="0" smtClean="0"/>
          </a:p>
          <a:p>
            <a:pPr marL="0" indent="0">
              <a:buNone/>
            </a:pPr>
            <a:r>
              <a:rPr lang="en-US" altLang="ja-JP" sz="1600" b="0" dirty="0" smtClean="0"/>
              <a:t>TEL 03-6733-9017</a:t>
            </a:r>
            <a:endParaRPr lang="ja-JP" altLang="en-US" sz="1600" dirty="0"/>
          </a:p>
        </p:txBody>
      </p:sp>
    </p:spTree>
    <p:extLst>
      <p:ext uri="{BB962C8B-B14F-4D97-AF65-F5344CB8AC3E}">
        <p14:creationId xmlns:p14="http://schemas.microsoft.com/office/powerpoint/2010/main" val="7566675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カテゴリー　</a:t>
            </a:r>
            <a:r>
              <a:rPr lang="en-US" altLang="ja-JP" dirty="0" smtClean="0"/>
              <a:t>A.</a:t>
            </a:r>
            <a:r>
              <a:rPr lang="ja-JP" altLang="en-US" dirty="0" smtClean="0"/>
              <a:t>　</a:t>
            </a:r>
            <a:r>
              <a:rPr lang="en-US" altLang="ja-JP" dirty="0" smtClean="0"/>
              <a:t>Attribute</a:t>
            </a:r>
            <a:r>
              <a:rPr lang="ja-JP" altLang="en-US" smtClean="0"/>
              <a:t>　</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タイムスタンプ</a:t>
            </a:r>
            <a:r>
              <a:rPr lang="en-US" altLang="ja-JP" dirty="0" smtClean="0"/>
              <a:t>_</a:t>
            </a:r>
            <a:r>
              <a:rPr lang="ja-JP" altLang="en-US" dirty="0" smtClean="0"/>
              <a:t>オリジナル</a:t>
            </a:r>
            <a:r>
              <a:rPr lang="en-US" altLang="ja-JP" dirty="0" smtClean="0"/>
              <a:t>(JST)</a:t>
            </a:r>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869941404"/>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 Attribute</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Time_Stamp_Original</a:t>
                      </a: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(JST)</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タイムスタンプ</a:t>
                      </a: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オリジナル</a:t>
                      </a: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(JST)</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日付</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なし</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yyyy</a:t>
                      </a: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-mm-</a:t>
                      </a: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dd</a:t>
                      </a: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hh:mm:ss.sss</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6</a:t>
            </a:fld>
            <a:endParaRPr kumimoji="1" lang="ja-JP" altLang="en-US"/>
          </a:p>
        </p:txBody>
      </p:sp>
      <p:sp>
        <p:nvSpPr>
          <p:cNvPr id="4" name="正方形/長方形 3"/>
          <p:cNvSpPr/>
          <p:nvPr/>
        </p:nvSpPr>
        <p:spPr>
          <a:xfrm>
            <a:off x="467544" y="3806009"/>
            <a:ext cx="8208912" cy="1631216"/>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ニュースが</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番初めに配信された</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時刻</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日本標準時間</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なります</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2014-04-23 15:00:15.000</a:t>
            </a:r>
          </a:p>
          <a:p>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2015-05-06 01:55:00.000</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4254541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カテゴリー　</a:t>
            </a:r>
            <a:r>
              <a:rPr lang="en-US" altLang="ja-JP" dirty="0" smtClean="0"/>
              <a:t>A.</a:t>
            </a:r>
            <a:r>
              <a:rPr lang="ja-JP" altLang="en-US" dirty="0" smtClean="0"/>
              <a:t>　</a:t>
            </a:r>
            <a:r>
              <a:rPr lang="en-US" altLang="ja-JP" dirty="0" smtClean="0"/>
              <a:t>Attribute</a:t>
            </a:r>
            <a:endParaRPr kumimoji="1" lang="ja-JP" altLang="en-US" dirty="0"/>
          </a:p>
        </p:txBody>
      </p:sp>
      <p:sp>
        <p:nvSpPr>
          <p:cNvPr id="3" name="コンテンツ プレースホルダー 2"/>
          <p:cNvSpPr>
            <a:spLocks noGrp="1"/>
          </p:cNvSpPr>
          <p:nvPr>
            <p:ph idx="1"/>
          </p:nvPr>
        </p:nvSpPr>
        <p:spPr/>
        <p:txBody>
          <a:bodyPr/>
          <a:lstStyle/>
          <a:p>
            <a:r>
              <a:rPr lang="ja-JP" altLang="en-US" dirty="0"/>
              <a:t>タイムスタンプ</a:t>
            </a:r>
            <a:r>
              <a:rPr lang="en-US" altLang="ja-JP" dirty="0"/>
              <a:t>_</a:t>
            </a:r>
            <a:r>
              <a:rPr lang="ja-JP" altLang="en-US" dirty="0"/>
              <a:t>オリジナル</a:t>
            </a:r>
            <a:r>
              <a:rPr lang="en-US" altLang="ja-JP" dirty="0"/>
              <a:t>(UTC)</a:t>
            </a:r>
          </a:p>
        </p:txBody>
      </p:sp>
      <p:graphicFrame>
        <p:nvGraphicFramePr>
          <p:cNvPr id="6" name="表 5"/>
          <p:cNvGraphicFramePr>
            <a:graphicFrameLocks noGrp="1"/>
          </p:cNvGraphicFramePr>
          <p:nvPr>
            <p:extLst>
              <p:ext uri="{D42A27DB-BD31-4B8C-83A1-F6EECF244321}">
                <p14:modId xmlns:p14="http://schemas.microsoft.com/office/powerpoint/2010/main" val="2815537044"/>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 Attribute</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Time_Stamp_Original(UTC)</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タイムスタンプ</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_</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オリジナル</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(UTC)</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日付</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なし</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yyyy</a:t>
                      </a: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-mm-</a:t>
                      </a: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dd</a:t>
                      </a: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hh:mm:ss.sss</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7</a:t>
            </a:fld>
            <a:endParaRPr kumimoji="1" lang="ja-JP" altLang="en-US"/>
          </a:p>
        </p:txBody>
      </p:sp>
      <p:sp>
        <p:nvSpPr>
          <p:cNvPr id="9" name="正方形/長方形 8"/>
          <p:cNvSpPr/>
          <p:nvPr/>
        </p:nvSpPr>
        <p:spPr>
          <a:xfrm>
            <a:off x="467544" y="3806009"/>
            <a:ext cx="8208912" cy="1631216"/>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ニュースが</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番初めに配信された時刻</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世界標準時間</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になります。</a:t>
            </a: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2014-04-23 06:00:15.000</a:t>
            </a:r>
          </a:p>
          <a:p>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2015-05-05 16:55:00.000</a:t>
            </a:r>
          </a:p>
        </p:txBody>
      </p:sp>
    </p:spTree>
    <p:extLst>
      <p:ext uri="{BB962C8B-B14F-4D97-AF65-F5344CB8AC3E}">
        <p14:creationId xmlns:p14="http://schemas.microsoft.com/office/powerpoint/2010/main" val="27223832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カテゴリー　</a:t>
            </a:r>
            <a:r>
              <a:rPr lang="en-US" altLang="ja-JP" dirty="0" smtClean="0"/>
              <a:t>A.</a:t>
            </a:r>
            <a:r>
              <a:rPr lang="ja-JP" altLang="en-US" dirty="0" smtClean="0"/>
              <a:t>　</a:t>
            </a:r>
            <a:r>
              <a:rPr lang="en-US" altLang="ja-JP" dirty="0" smtClean="0"/>
              <a:t>Attribute</a:t>
            </a:r>
            <a:endParaRPr kumimoji="1" lang="ja-JP" altLang="en-US" dirty="0"/>
          </a:p>
        </p:txBody>
      </p:sp>
      <p:sp>
        <p:nvSpPr>
          <p:cNvPr id="3" name="コンテンツ プレースホルダー 2"/>
          <p:cNvSpPr>
            <a:spLocks noGrp="1"/>
          </p:cNvSpPr>
          <p:nvPr>
            <p:ph idx="1"/>
          </p:nvPr>
        </p:nvSpPr>
        <p:spPr/>
        <p:txBody>
          <a:bodyPr/>
          <a:lstStyle/>
          <a:p>
            <a:r>
              <a:rPr lang="ja-JP" altLang="en-US" dirty="0"/>
              <a:t>タイムスタンプ</a:t>
            </a:r>
            <a:r>
              <a:rPr lang="en-US" altLang="ja-JP" dirty="0"/>
              <a:t>_ND(JST)</a:t>
            </a:r>
          </a:p>
        </p:txBody>
      </p:sp>
      <p:graphicFrame>
        <p:nvGraphicFramePr>
          <p:cNvPr id="6" name="表 5"/>
          <p:cNvGraphicFramePr>
            <a:graphicFrameLocks noGrp="1"/>
          </p:cNvGraphicFramePr>
          <p:nvPr>
            <p:extLst>
              <p:ext uri="{D42A27DB-BD31-4B8C-83A1-F6EECF244321}">
                <p14:modId xmlns:p14="http://schemas.microsoft.com/office/powerpoint/2010/main" val="246305354"/>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 Attribute</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Time_Stamp_ND(JST)</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タイムスタンプ</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_ND(JST)</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日付</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なし</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yyyy</a:t>
                      </a: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-mm-</a:t>
                      </a: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dd</a:t>
                      </a: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hh:mm:ss.sss</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8</a:t>
            </a:fld>
            <a:endParaRPr kumimoji="1" lang="ja-JP" altLang="en-US"/>
          </a:p>
        </p:txBody>
      </p:sp>
      <p:sp>
        <p:nvSpPr>
          <p:cNvPr id="9" name="正方形/長方形 8"/>
          <p:cNvSpPr/>
          <p:nvPr/>
        </p:nvSpPr>
        <p:spPr>
          <a:xfrm>
            <a:off x="467544" y="3806009"/>
            <a:ext cx="8208912" cy="1938992"/>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ニュースが</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QUICK</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ニュース解析で更新された時刻</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日本標準時間</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a:t>
            </a: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なります。</a:t>
            </a: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2014-04-23 15:00:15.000</a:t>
            </a:r>
          </a:p>
          <a:p>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2015-05-06 01:55:00.000</a:t>
            </a:r>
          </a:p>
        </p:txBody>
      </p:sp>
    </p:spTree>
    <p:extLst>
      <p:ext uri="{BB962C8B-B14F-4D97-AF65-F5344CB8AC3E}">
        <p14:creationId xmlns:p14="http://schemas.microsoft.com/office/powerpoint/2010/main" val="27223832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カテゴリー　</a:t>
            </a:r>
            <a:r>
              <a:rPr lang="en-US" altLang="ja-JP" dirty="0" smtClean="0"/>
              <a:t>A.</a:t>
            </a:r>
            <a:r>
              <a:rPr lang="ja-JP" altLang="en-US" dirty="0" smtClean="0"/>
              <a:t>　</a:t>
            </a:r>
            <a:r>
              <a:rPr lang="en-US" altLang="ja-JP" dirty="0" smtClean="0"/>
              <a:t>Attribute</a:t>
            </a:r>
            <a:endParaRPr kumimoji="1" lang="ja-JP" altLang="en-US" dirty="0"/>
          </a:p>
        </p:txBody>
      </p:sp>
      <p:sp>
        <p:nvSpPr>
          <p:cNvPr id="3" name="コンテンツ プレースホルダー 2"/>
          <p:cNvSpPr>
            <a:spLocks noGrp="1"/>
          </p:cNvSpPr>
          <p:nvPr>
            <p:ph idx="1"/>
          </p:nvPr>
        </p:nvSpPr>
        <p:spPr/>
        <p:txBody>
          <a:bodyPr/>
          <a:lstStyle/>
          <a:p>
            <a:r>
              <a:rPr lang="ja-JP" altLang="en-US" dirty="0"/>
              <a:t>タイムスタンプ</a:t>
            </a:r>
            <a:r>
              <a:rPr lang="en-US" altLang="ja-JP" dirty="0"/>
              <a:t>_ND(UTC)</a:t>
            </a:r>
          </a:p>
        </p:txBody>
      </p:sp>
      <p:graphicFrame>
        <p:nvGraphicFramePr>
          <p:cNvPr id="6" name="表 5"/>
          <p:cNvGraphicFramePr>
            <a:graphicFrameLocks noGrp="1"/>
          </p:cNvGraphicFramePr>
          <p:nvPr>
            <p:extLst>
              <p:ext uri="{D42A27DB-BD31-4B8C-83A1-F6EECF244321}">
                <p14:modId xmlns:p14="http://schemas.microsoft.com/office/powerpoint/2010/main" val="1830914662"/>
              </p:ext>
            </p:extLst>
          </p:nvPr>
        </p:nvGraphicFramePr>
        <p:xfrm>
          <a:off x="467544" y="1772816"/>
          <a:ext cx="4824536" cy="1731645"/>
        </p:xfrm>
        <a:graphic>
          <a:graphicData uri="http://schemas.openxmlformats.org/drawingml/2006/table">
            <a:tbl>
              <a:tblPr>
                <a:tableStyleId>{5C22544A-7EE6-4342-B048-85BDC9FD1C3A}</a:tableStyleId>
              </a:tblPr>
              <a:tblGrid>
                <a:gridCol w="1512168">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カテゴリー</a:t>
                      </a:r>
                    </a:p>
                  </a:txBody>
                  <a:tcPr marL="9525" marR="9525" marT="9525" marB="0" anchor="ctr">
                    <a:solidFill>
                      <a:srgbClr val="0F3773"/>
                    </a:solidFill>
                  </a:tcPr>
                </a:tc>
                <a:tc>
                  <a:txBody>
                    <a:bodyPr/>
                    <a:lstStyle/>
                    <a:p>
                      <a:pPr algn="ctr" fontAlgn="ctr"/>
                      <a:r>
                        <a:rPr 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 Attribute</a:t>
                      </a:r>
                    </a:p>
                  </a:txBody>
                  <a:tcPr marL="9525" marR="9525" marT="9525" marB="0" anchor="ctr">
                    <a:solidFill>
                      <a:srgbClr val="E9EDF4"/>
                    </a:solidFill>
                  </a:tcPr>
                </a:tc>
                <a:extLst>
                  <a:ext uri="{0D108BD9-81ED-4DB2-BD59-A6C34878D82A}">
                    <a16:rowId xmlns:a16="http://schemas.microsoft.com/office/drawing/2014/main" val="10000"/>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No</a:t>
                      </a:r>
                    </a:p>
                  </a:txBody>
                  <a:tcPr marL="9525" marR="9525" marT="9525" marB="0" anchor="ctr">
                    <a:solidFill>
                      <a:srgbClr val="0F3773"/>
                    </a:solidFill>
                  </a:tcPr>
                </a:tc>
                <a:tc>
                  <a:txBody>
                    <a:bodyPr/>
                    <a:lstStyle/>
                    <a:p>
                      <a:pPr algn="ctr" fontAlgn="ctr"/>
                      <a:r>
                        <a:rPr lang="en-US" altLang="ja-JP"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a:t>
                      </a:r>
                    </a:p>
                  </a:txBody>
                  <a:tcPr marL="9525" marR="9525" marT="9525" marB="0" anchor="ctr"/>
                </a:tc>
                <a:extLst>
                  <a:ext uri="{0D108BD9-81ED-4DB2-BD59-A6C34878D82A}">
                    <a16:rowId xmlns:a16="http://schemas.microsoft.com/office/drawing/2014/main" val="10001"/>
                  </a:ext>
                </a:extLst>
              </a:tr>
              <a:tr h="152400">
                <a:tc>
                  <a:txBody>
                    <a:bodyPr/>
                    <a:lstStyle/>
                    <a:p>
                      <a:pPr algn="ctr" fontAlgn="ctr"/>
                      <a:r>
                        <a:rPr 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Field Description</a:t>
                      </a:r>
                    </a:p>
                  </a:txBody>
                  <a:tcPr marL="9525" marR="9525" marT="9525" marB="0" anchor="ctr">
                    <a:solidFill>
                      <a:srgbClr val="0F3773"/>
                    </a:solidFill>
                  </a:tcPr>
                </a:tc>
                <a:tc>
                  <a:txBody>
                    <a:bodyPr/>
                    <a:lstStyle/>
                    <a:p>
                      <a:pPr algn="ctr" fontAlgn="ct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Time_Stamp_ND</a:t>
                      </a: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(UTC)</a:t>
                      </a:r>
                    </a:p>
                  </a:txBody>
                  <a:tcPr marL="9525" marR="9525" marT="9525" marB="0" anchor="ctr"/>
                </a:tc>
                <a:extLst>
                  <a:ext uri="{0D108BD9-81ED-4DB2-BD59-A6C34878D82A}">
                    <a16:rowId xmlns:a16="http://schemas.microsoft.com/office/drawing/2014/main" val="10002"/>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項目名</a:t>
                      </a:r>
                    </a:p>
                  </a:txBody>
                  <a:tcPr marL="9525" marR="9525" marT="9525" marB="0" anchor="ctr">
                    <a:solidFill>
                      <a:srgbClr val="0F3773"/>
                    </a:solidFill>
                  </a:tcPr>
                </a:tc>
                <a:tc>
                  <a:txBody>
                    <a:bodyPr/>
                    <a:lstStyle/>
                    <a:p>
                      <a:pPr algn="ctr" fontAlgn="ct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タイムスタンプ</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_ND(UTC)</a:t>
                      </a:r>
                    </a:p>
                  </a:txBody>
                  <a:tcPr marL="9525" marR="9525" marT="9525" marB="0" anchor="ctr"/>
                </a:tc>
                <a:extLst>
                  <a:ext uri="{0D108BD9-81ED-4DB2-BD59-A6C34878D82A}">
                    <a16:rowId xmlns:a16="http://schemas.microsoft.com/office/drawing/2014/main" val="10003"/>
                  </a:ext>
                </a:extLst>
              </a:tr>
              <a:tr h="152400">
                <a:tc>
                  <a:txBody>
                    <a:bodyPr/>
                    <a:lstStyle/>
                    <a:p>
                      <a:pPr algn="ctr" fontAlgn="ctr"/>
                      <a:r>
                        <a:rPr lang="ja-JP" altLang="en-US" sz="1200" b="1" i="0" u="none" strike="noStrike"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データ型</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日付</a:t>
                      </a:r>
                    </a:p>
                  </a:txBody>
                  <a:tcPr marL="9525" marR="9525" marT="9525" marB="0" anchor="ctr"/>
                </a:tc>
                <a:extLst>
                  <a:ext uri="{0D108BD9-81ED-4DB2-BD59-A6C34878D82A}">
                    <a16:rowId xmlns:a16="http://schemas.microsoft.com/office/drawing/2014/main" val="10004"/>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長さ</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5"/>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欠損</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なし</a:t>
                      </a:r>
                    </a:p>
                  </a:txBody>
                  <a:tcPr marL="9525" marR="9525" marT="9525" marB="0" anchor="ctr"/>
                </a:tc>
                <a:extLst>
                  <a:ext uri="{0D108BD9-81ED-4DB2-BD59-A6C34878D82A}">
                    <a16:rowId xmlns:a16="http://schemas.microsoft.com/office/drawing/2014/main" val="10006"/>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リスト</a:t>
                      </a:r>
                    </a:p>
                  </a:txBody>
                  <a:tcPr marL="9525" marR="9525" marT="9525" marB="0" anchor="ctr">
                    <a:solidFill>
                      <a:srgbClr val="0F3773"/>
                    </a:solidFill>
                  </a:tcPr>
                </a:tc>
                <a:tc>
                  <a:txBody>
                    <a:bodyPr/>
                    <a:lstStyle/>
                    <a:p>
                      <a:pPr algn="ctr" fontAlgn="ctr"/>
                      <a:r>
                        <a:rPr lang="ja-JP" altLang="en-US" sz="12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L="9525" marR="9525" marT="9525" marB="0" anchor="ctr"/>
                </a:tc>
                <a:extLst>
                  <a:ext uri="{0D108BD9-81ED-4DB2-BD59-A6C34878D82A}">
                    <a16:rowId xmlns:a16="http://schemas.microsoft.com/office/drawing/2014/main" val="10007"/>
                  </a:ext>
                </a:extLst>
              </a:tr>
              <a:tr h="152400">
                <a:tc>
                  <a:txBody>
                    <a:bodyPr/>
                    <a:lstStyle/>
                    <a:p>
                      <a:pPr algn="ctr" fontAlgn="ctr"/>
                      <a:r>
                        <a:rPr lang="ja-JP" altLang="en-US" sz="1200" b="1" i="0" u="none" strike="noStrike">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書式</a:t>
                      </a:r>
                    </a:p>
                  </a:txBody>
                  <a:tcPr marL="9525" marR="9525" marT="9525" marB="0" anchor="ctr">
                    <a:solidFill>
                      <a:srgbClr val="0F3773"/>
                    </a:solidFill>
                  </a:tcPr>
                </a:tc>
                <a:tc>
                  <a:txBody>
                    <a:bodyPr/>
                    <a:lstStyle/>
                    <a:p>
                      <a:pPr algn="ctr" fontAlgn="ct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yyyy</a:t>
                      </a: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-mm-</a:t>
                      </a: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dd</a:t>
                      </a:r>
                      <a:r>
                        <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sz="12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hh:mm:ss.sss</a:t>
                      </a:r>
                      <a:endParaRPr lang="en-US" sz="12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extLst>
                  <a:ext uri="{0D108BD9-81ED-4DB2-BD59-A6C34878D82A}">
                    <a16:rowId xmlns:a16="http://schemas.microsoft.com/office/drawing/2014/main" val="10008"/>
                  </a:ext>
                </a:extLst>
              </a:tr>
            </a:tbl>
          </a:graphicData>
        </a:graphic>
      </p:graphicFrame>
      <p:sp>
        <p:nvSpPr>
          <p:cNvPr id="7" name="スライド番号プレースホルダー 6"/>
          <p:cNvSpPr>
            <a:spLocks noGrp="1"/>
          </p:cNvSpPr>
          <p:nvPr>
            <p:ph type="sldNum" sz="quarter" idx="12"/>
          </p:nvPr>
        </p:nvSpPr>
        <p:spPr/>
        <p:txBody>
          <a:bodyPr/>
          <a:lstStyle/>
          <a:p>
            <a:fld id="{4EE87ABF-51AD-4F48-BF86-0CECB73EA4AC}" type="slidenum">
              <a:rPr kumimoji="1" lang="ja-JP" altLang="en-US" smtClean="0"/>
              <a:t>9</a:t>
            </a:fld>
            <a:endParaRPr kumimoji="1" lang="ja-JP" altLang="en-US"/>
          </a:p>
        </p:txBody>
      </p:sp>
      <p:sp>
        <p:nvSpPr>
          <p:cNvPr id="9" name="正方形/長方形 8"/>
          <p:cNvSpPr/>
          <p:nvPr/>
        </p:nvSpPr>
        <p:spPr>
          <a:xfrm>
            <a:off x="467544" y="3806009"/>
            <a:ext cx="8208912" cy="1938992"/>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ニュースが</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QUICK</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ニュース解析で更新された時刻</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世界標準時間</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a:t>
            </a: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なります。</a:t>
            </a:r>
          </a:p>
          <a:p>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zh-TW"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表記例</a:t>
            </a:r>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p>
          <a:p>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2014-04-23 06:00:15.000</a:t>
            </a:r>
          </a:p>
          <a:p>
            <a:r>
              <a:rPr lang="en-US" altLang="zh-TW"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2015-05-05 16:55:00.000</a:t>
            </a:r>
          </a:p>
        </p:txBody>
      </p:sp>
    </p:spTree>
    <p:extLst>
      <p:ext uri="{BB962C8B-B14F-4D97-AF65-F5344CB8AC3E}">
        <p14:creationId xmlns:p14="http://schemas.microsoft.com/office/powerpoint/2010/main" val="27223832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2141</TotalTime>
  <Words>3840</Words>
  <Application>Microsoft Office PowerPoint</Application>
  <PresentationFormat>画面に合わせる (4:3)</PresentationFormat>
  <Paragraphs>1682</Paragraphs>
  <Slides>50</Slides>
  <Notes>7</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50</vt:i4>
      </vt:variant>
    </vt:vector>
  </HeadingPairs>
  <TitlesOfParts>
    <vt:vector size="56" baseType="lpstr">
      <vt:lpstr>ＭＳ Ｐゴシック</vt:lpstr>
      <vt:lpstr>メイリオ</vt:lpstr>
      <vt:lpstr>源ノ角ゴシック JP</vt:lpstr>
      <vt:lpstr>Arial</vt:lpstr>
      <vt:lpstr>Calibri</vt:lpstr>
      <vt:lpstr>Office ​​テーマ</vt:lpstr>
      <vt:lpstr>PowerPoint プレゼンテーション</vt:lpstr>
      <vt:lpstr>目次</vt:lpstr>
      <vt:lpstr>項目の一覧</vt:lpstr>
      <vt:lpstr>項目の一覧</vt:lpstr>
      <vt:lpstr>PowerPoint プレゼンテーション</vt:lpstr>
      <vt:lpstr>カテゴリー　A.　Attribute　</vt:lpstr>
      <vt:lpstr>カテゴリー　A.　Attribute</vt:lpstr>
      <vt:lpstr>カテゴリー　A.　Attribute</vt:lpstr>
      <vt:lpstr>カテゴリー　A.　Attribute</vt:lpstr>
      <vt:lpstr>カテゴリー　A.　Attribute</vt:lpstr>
      <vt:lpstr>カテゴリー　A.　Attribute</vt:lpstr>
      <vt:lpstr>カテゴリー　A.　Attribute</vt:lpstr>
      <vt:lpstr>カテゴリー　A.　Attribute</vt:lpstr>
      <vt:lpstr>カテゴリー　A.　Attribute</vt:lpstr>
      <vt:lpstr>カテゴリー　A.　Attribute</vt:lpstr>
      <vt:lpstr>カテゴリー　A.　Attribute</vt:lpstr>
      <vt:lpstr>カテゴリー　A.　Attribute</vt:lpstr>
      <vt:lpstr>PowerPoint プレゼンテーション</vt:lpstr>
      <vt:lpstr>カテゴリー　B.　Company</vt:lpstr>
      <vt:lpstr>カテゴリー　B.　Company</vt:lpstr>
      <vt:lpstr>カテゴリー　B.　Company</vt:lpstr>
      <vt:lpstr>カテゴリー　B.　Company</vt:lpstr>
      <vt:lpstr>カテゴリー　B.　Company</vt:lpstr>
      <vt:lpstr>カテゴリー　B.　Company</vt:lpstr>
      <vt:lpstr>カテゴリー　B.　Company</vt:lpstr>
      <vt:lpstr>カテゴリー　B.　Company</vt:lpstr>
      <vt:lpstr>カテゴリー　B.　Company</vt:lpstr>
      <vt:lpstr>カテゴリー　B.　Company</vt:lpstr>
      <vt:lpstr>カテゴリー　B.　Company</vt:lpstr>
      <vt:lpstr>PowerPoint プレゼンテーション</vt:lpstr>
      <vt:lpstr>カテゴリー　C.　Person</vt:lpstr>
      <vt:lpstr>PowerPoint プレゼンテーション</vt:lpstr>
      <vt:lpstr>カテゴリー　D.　Category</vt:lpstr>
      <vt:lpstr>カテゴリー　D.　Category</vt:lpstr>
      <vt:lpstr>カテゴリー　D.　Category</vt:lpstr>
      <vt:lpstr>カテゴリー　D.　Category</vt:lpstr>
      <vt:lpstr>カテゴリー　D.　Category</vt:lpstr>
      <vt:lpstr>カテゴリー　D.　Category</vt:lpstr>
      <vt:lpstr>カテゴリー　D.　Category</vt:lpstr>
      <vt:lpstr>カテゴリー　D.　Category</vt:lpstr>
      <vt:lpstr>PowerPoint プレゼンテーション</vt:lpstr>
      <vt:lpstr>カテゴリー　E.　Evaluate</vt:lpstr>
      <vt:lpstr>カテゴリー　E.　Evaluate</vt:lpstr>
      <vt:lpstr>カテゴリー　E.　Evaluate</vt:lpstr>
      <vt:lpstr>カテゴリー　E.　Evaluate</vt:lpstr>
      <vt:lpstr>PowerPoint プレゼンテーション</vt:lpstr>
      <vt:lpstr>カテゴリー　G.　Keyword</vt:lpstr>
      <vt:lpstr>カテゴリー　G.　Keyword</vt:lpstr>
      <vt:lpstr>更新履歴</vt:lpstr>
      <vt:lpstr>連絡先</vt:lpstr>
    </vt:vector>
  </TitlesOfParts>
  <Company>株式会社格付投資情報センター</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株式会社格付投資情報センター</dc:creator>
  <cp:lastModifiedBy>木村 和央</cp:lastModifiedBy>
  <cp:revision>89</cp:revision>
  <cp:lastPrinted>2015-05-15T03:24:01Z</cp:lastPrinted>
  <dcterms:created xsi:type="dcterms:W3CDTF">2015-04-24T10:51:33Z</dcterms:created>
  <dcterms:modified xsi:type="dcterms:W3CDTF">2019-12-05T08:06:30Z</dcterms:modified>
</cp:coreProperties>
</file>